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85" r:id="rId2"/>
    <p:sldId id="273" r:id="rId3"/>
    <p:sldId id="274" r:id="rId4"/>
    <p:sldId id="275" r:id="rId5"/>
    <p:sldId id="276" r:id="rId6"/>
    <p:sldId id="278" r:id="rId7"/>
    <p:sldId id="279" r:id="rId8"/>
    <p:sldId id="280" r:id="rId9"/>
    <p:sldId id="281" r:id="rId10"/>
    <p:sldId id="282" r:id="rId11"/>
    <p:sldId id="257" r:id="rId12"/>
    <p:sldId id="283" r:id="rId13"/>
    <p:sldId id="286" r:id="rId14"/>
    <p:sldId id="258" r:id="rId15"/>
    <p:sldId id="259" r:id="rId16"/>
    <p:sldId id="288" r:id="rId17"/>
    <p:sldId id="287"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62500" autoAdjust="0"/>
  </p:normalViewPr>
  <p:slideViewPr>
    <p:cSldViewPr>
      <p:cViewPr varScale="1">
        <p:scale>
          <a:sx n="38" d="100"/>
          <a:sy n="38" d="100"/>
        </p:scale>
        <p:origin x="-1997" y="-6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0AB16B-9C7F-4241-A504-F668D6309963}" type="datetimeFigureOut">
              <a:rPr lang="en-US" smtClean="0"/>
              <a:pPr/>
              <a:t>4/29/2016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0A96C4-C16C-4CE1-AB3B-0029345054B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Pigment"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en.wikipedia.org/wiki/Distilled_water" TargetMode="External"/><Relationship Id="rId5" Type="http://schemas.openxmlformats.org/officeDocument/2006/relationships/hyperlink" Target="https://en.wikipedia.org/wiki/Casein" TargetMode="External"/><Relationship Id="rId4" Type="http://schemas.openxmlformats.org/officeDocument/2006/relationships/hyperlink" Target="https://en.wikipedia.org/wiki/Pain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Cross-hatching"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en.wikipedia.org/wiki/Gloss_(material_appearanc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Masters	</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Michelangelo </a:t>
            </a:r>
            <a:r>
              <a:rPr lang="en-US" sz="1200" kern="1200" dirty="0" err="1" smtClean="0">
                <a:solidFill>
                  <a:schemeClr val="tx1"/>
                </a:solidFill>
                <a:latin typeface="+mn-lt"/>
                <a:ea typeface="+mn-ea"/>
                <a:cs typeface="+mn-cs"/>
              </a:rPr>
              <a:t>Buonarroti</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Leonardo de Vinci</a:t>
            </a:r>
          </a:p>
          <a:p>
            <a:pPr lvl="0"/>
            <a:r>
              <a:rPr lang="en-US" sz="1200" kern="1200" dirty="0" smtClean="0">
                <a:solidFill>
                  <a:schemeClr val="tx1"/>
                </a:solidFill>
                <a:latin typeface="+mn-lt"/>
                <a:ea typeface="+mn-ea"/>
                <a:cs typeface="+mn-cs"/>
              </a:rPr>
              <a:t>Raphael</a:t>
            </a:r>
          </a:p>
          <a:p>
            <a:pPr lvl="0"/>
            <a:r>
              <a:rPr lang="en-US" sz="1200" kern="1200" dirty="0" smtClean="0">
                <a:solidFill>
                  <a:schemeClr val="tx1"/>
                </a:solidFill>
                <a:latin typeface="+mn-lt"/>
                <a:ea typeface="+mn-ea"/>
                <a:cs typeface="+mn-cs"/>
              </a:rPr>
              <a:t>Titian</a:t>
            </a: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560A96C4-C16C-4CE1-AB3B-0029345054BD}" type="slidenum">
              <a:rPr lang="en-US" smtClean="0"/>
              <a:pPr/>
              <a:t>13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Wood selection for least</a:t>
            </a:r>
            <a:r>
              <a:rPr lang="en-US" baseline="0" dirty="0" smtClean="0"/>
              <a:t> amount of bowing and cracking – European Poplar</a:t>
            </a:r>
            <a:endParaRPr lang="en-US" dirty="0" smtClean="0"/>
          </a:p>
          <a:p>
            <a:r>
              <a:rPr lang="en-US" dirty="0" smtClean="0"/>
              <a:t>Sizing:</a:t>
            </a:r>
            <a:r>
              <a:rPr lang="en-US" baseline="0" dirty="0" smtClean="0"/>
              <a:t>  2 coats of animal glue</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Charcoal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Underdrawing</a:t>
            </a:r>
            <a:r>
              <a:rPr lang="en-US" dirty="0" smtClean="0"/>
              <a:t> next</a:t>
            </a:r>
            <a:r>
              <a:rPr lang="en-US" baseline="0" dirty="0" smtClean="0"/>
              <a:t> and reinforced with black ink</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Stylus</a:t>
            </a:r>
            <a:r>
              <a:rPr lang="en-US" baseline="0" dirty="0" smtClean="0"/>
              <a:t> used to reinforce line for bole and gilding.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a:t>
            </a:r>
            <a:r>
              <a:rPr lang="en-US" dirty="0" smtClean="0"/>
              <a:t>e</a:t>
            </a:r>
            <a:r>
              <a:rPr lang="en-US" baseline="0" dirty="0" smtClean="0"/>
              <a:t> got with bole because of time. – transferred line with charcoal, used stylus</a:t>
            </a:r>
            <a:endParaRPr lang="en-US" dirty="0" smtClean="0"/>
          </a:p>
          <a:p>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27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a:t>
            </a:r>
            <a:r>
              <a:rPr lang="en-US" baseline="0" dirty="0" smtClean="0"/>
              <a:t> bole – mixture of red clay and animal glue</a:t>
            </a:r>
          </a:p>
          <a:p>
            <a:r>
              <a:rPr lang="en-US" baseline="0" dirty="0" smtClean="0"/>
              <a:t>Need many layers and takes awhile to dry, so done ahead for our one week workshop.</a:t>
            </a:r>
          </a:p>
          <a:p>
            <a:r>
              <a:rPr lang="en-US" baseline="0" dirty="0" smtClean="0"/>
              <a:t>Charcoal transfer, black ink</a:t>
            </a:r>
          </a:p>
        </p:txBody>
      </p:sp>
      <p:sp>
        <p:nvSpPr>
          <p:cNvPr id="4" name="Slide Number Placeholder 3"/>
          <p:cNvSpPr>
            <a:spLocks noGrp="1"/>
          </p:cNvSpPr>
          <p:nvPr>
            <p:ph type="sldNum" sz="quarter" idx="10"/>
          </p:nvPr>
        </p:nvSpPr>
        <p:spPr/>
        <p:txBody>
          <a:bodyPr/>
          <a:lstStyle/>
          <a:p>
            <a:fld id="{294B4F89-6C42-4409-BAB8-82A46CBC8007}" type="slidenum">
              <a:rPr lang="en-US" smtClean="0"/>
              <a:pPr/>
              <a:t>28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a:t>
            </a:r>
            <a:r>
              <a:rPr lang="en-US" baseline="0" dirty="0" smtClean="0"/>
              <a:t> of bole – deeper (red), sticky</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Tools:</a:t>
            </a:r>
          </a:p>
          <a:p>
            <a:r>
              <a:rPr lang="en-US" dirty="0" smtClean="0"/>
              <a:t>Horsehair</a:t>
            </a:r>
            <a:r>
              <a:rPr lang="en-US" baseline="0" dirty="0" smtClean="0"/>
              <a:t> </a:t>
            </a:r>
            <a:r>
              <a:rPr lang="en-US" baseline="0" dirty="0" smtClean="0"/>
              <a:t>cloth, gilders knife, gold leaf, water, brush, flat brush</a:t>
            </a:r>
          </a:p>
          <a:p>
            <a:r>
              <a:rPr lang="en-US" baseline="0" dirty="0" smtClean="0"/>
              <a:t>Demonstrate getting static electricity</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 transfer, water…</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31</a:t>
            </a:fld>
            <a:endParaRPr lang="en-US"/>
          </a:p>
        </p:txBody>
      </p:sp>
    </p:spTree>
    <p:extLst>
      <p:ext uri="{BB962C8B-B14F-4D97-AF65-F5344CB8AC3E}">
        <p14:creationId xmlns:p14="http://schemas.microsoft.com/office/powerpoint/2010/main" xmlns="" val="2128144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space, let dry, brush</a:t>
            </a:r>
            <a:r>
              <a:rPr lang="en-US" baseline="0" dirty="0" smtClean="0"/>
              <a:t> off loose gold leaf paper, TWO LAYERS</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32</a:t>
            </a:fld>
            <a:endParaRPr lang="en-US"/>
          </a:p>
        </p:txBody>
      </p:sp>
    </p:spTree>
    <p:extLst>
      <p:ext uri="{BB962C8B-B14F-4D97-AF65-F5344CB8AC3E}">
        <p14:creationId xmlns:p14="http://schemas.microsoft.com/office/powerpoint/2010/main" xmlns="" val="306645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Brush,</a:t>
            </a:r>
            <a:r>
              <a:rPr lang="en-US" baseline="0" dirty="0" smtClean="0"/>
              <a:t> burnish– dogs tooth, polished agate</a:t>
            </a:r>
          </a:p>
          <a:p>
            <a:r>
              <a:rPr lang="en-US" baseline="0" dirty="0" smtClean="0"/>
              <a:t>Today’s GL very thin</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33</a:t>
            </a:fld>
            <a:endParaRPr lang="en-US"/>
          </a:p>
        </p:txBody>
      </p:sp>
    </p:spTree>
    <p:extLst>
      <p:ext uri="{BB962C8B-B14F-4D97-AF65-F5344CB8AC3E}">
        <p14:creationId xmlns:p14="http://schemas.microsoft.com/office/powerpoint/2010/main" xmlns="" val="111138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egg tempera can be traced back to ancient Greece, it reached its zenith during the early Italian Renaissance and was the medium of choice for artists such as Giotto, </a:t>
            </a:r>
            <a:r>
              <a:rPr lang="en-US" dirty="0" err="1" smtClean="0"/>
              <a:t>Duccio</a:t>
            </a:r>
            <a:r>
              <a:rPr lang="en-US" dirty="0" smtClean="0"/>
              <a:t>, and </a:t>
            </a:r>
            <a:r>
              <a:rPr lang="en-US" dirty="0" err="1" smtClean="0"/>
              <a:t>Fra</a:t>
            </a:r>
            <a:r>
              <a:rPr lang="en-US" dirty="0" smtClean="0"/>
              <a:t> Angelico.  In Southern Europe, egg tempera was gradually replaced by the "newer" oil paint medium that was popular with artists in the north including Jan van Eyck, Hans Memling, and </a:t>
            </a:r>
            <a:r>
              <a:rPr lang="en-US" dirty="0" err="1" smtClean="0"/>
              <a:t>Rogier</a:t>
            </a:r>
            <a:r>
              <a:rPr lang="en-US" dirty="0" smtClean="0"/>
              <a:t> van </a:t>
            </a:r>
            <a:r>
              <a:rPr lang="en-US" dirty="0" err="1" smtClean="0"/>
              <a:t>der</a:t>
            </a:r>
            <a:r>
              <a:rPr lang="en-US" dirty="0" smtClean="0"/>
              <a:t> Weyden.  Despite the popularity of oil in the 15</a:t>
            </a:r>
            <a:r>
              <a:rPr lang="en-US" baseline="30000" dirty="0" smtClean="0"/>
              <a:t>th</a:t>
            </a:r>
            <a:r>
              <a:rPr lang="en-US" dirty="0" smtClean="0"/>
              <a:t> century, egg tempera continued to be used by later Italian Renaissance masters such as Botticelli and Michelangelo. “Rediscovered” in the 19</a:t>
            </a:r>
            <a:r>
              <a:rPr lang="en-US" baseline="30000" dirty="0" smtClean="0"/>
              <a:t>th</a:t>
            </a:r>
            <a:r>
              <a:rPr lang="en-US" dirty="0" smtClean="0"/>
              <a:t> c.</a:t>
            </a:r>
            <a:r>
              <a:rPr lang="en-US" baseline="0" dirty="0" smtClean="0"/>
              <a:t> with translation of </a:t>
            </a:r>
            <a:r>
              <a:rPr lang="it-IT" dirty="0" smtClean="0"/>
              <a:t>Cennino Cennini's manuscript, </a:t>
            </a:r>
            <a:r>
              <a:rPr lang="it-IT" i="1" dirty="0" smtClean="0"/>
              <a:t>Il Libro dell' Arte .</a:t>
            </a:r>
            <a:r>
              <a:rPr lang="it-IT" i="1" baseline="0" dirty="0" smtClean="0"/>
              <a:t> </a:t>
            </a:r>
            <a:r>
              <a:rPr lang="it-IT" i="0" baseline="0" dirty="0" smtClean="0"/>
              <a:t>R</a:t>
            </a:r>
            <a:r>
              <a:rPr lang="it-IT" i="0" dirty="0" smtClean="0"/>
              <a:t>evival in 20th</a:t>
            </a:r>
            <a:r>
              <a:rPr lang="it-IT" i="0" baseline="0" dirty="0" smtClean="0"/>
              <a:t> </a:t>
            </a:r>
            <a:r>
              <a:rPr lang="it-IT" i="0" dirty="0" smtClean="0"/>
              <a:t>with artists</a:t>
            </a:r>
            <a:r>
              <a:rPr lang="it-IT" i="0" baseline="0" dirty="0" smtClean="0"/>
              <a:t> such as Thomas Hart Benton and Andrew Wyeth.</a:t>
            </a:r>
          </a:p>
          <a:p>
            <a:endParaRPr lang="it-IT" i="0" baseline="0" dirty="0" smtClean="0"/>
          </a:p>
          <a:p>
            <a:r>
              <a:rPr lang="it-IT" i="0" baseline="0" dirty="0" smtClean="0"/>
              <a:t>Yolk:  strong, sticky</a:t>
            </a:r>
          </a:p>
          <a:p>
            <a:r>
              <a:rPr lang="it-IT" i="0" baseline="0" dirty="0" smtClean="0"/>
              <a:t>Gold:  malleable,</a:t>
            </a:r>
            <a:endParaRPr lang="en-US" i="0" dirty="0" smtClean="0"/>
          </a:p>
          <a:p>
            <a:endParaRPr lang="en-US" dirty="0" smtClean="0"/>
          </a:p>
          <a:p>
            <a:r>
              <a:rPr lang="en-US" dirty="0" smtClean="0"/>
              <a:t>Giotto,</a:t>
            </a:r>
            <a:r>
              <a:rPr lang="en-US" baseline="0" dirty="0" smtClean="0"/>
              <a:t> </a:t>
            </a:r>
            <a:r>
              <a:rPr lang="en-US" i="1" dirty="0" err="1" smtClean="0"/>
              <a:t>Ognissanti</a:t>
            </a:r>
            <a:r>
              <a:rPr lang="en-US" i="1" dirty="0" smtClean="0"/>
              <a:t> Madonna</a:t>
            </a:r>
            <a:r>
              <a:rPr lang="en-US" i="0" dirty="0" smtClean="0"/>
              <a:t>,</a:t>
            </a:r>
            <a:r>
              <a:rPr lang="en-US" i="0" baseline="0" dirty="0" smtClean="0"/>
              <a:t> </a:t>
            </a:r>
            <a:r>
              <a:rPr lang="en-US" dirty="0" smtClean="0"/>
              <a:t>c. 1310,</a:t>
            </a:r>
            <a:r>
              <a:rPr lang="en-US" baseline="0" dirty="0" smtClean="0"/>
              <a:t> </a:t>
            </a:r>
            <a:r>
              <a:rPr lang="en-US" dirty="0" smtClean="0"/>
              <a:t>tempera on wood,</a:t>
            </a:r>
            <a:r>
              <a:rPr lang="en-US" baseline="0" dirty="0" smtClean="0"/>
              <a:t> </a:t>
            </a:r>
            <a:r>
              <a:rPr lang="en-US" dirty="0" smtClean="0"/>
              <a:t>3.25 x 2.04 m,</a:t>
            </a:r>
            <a:r>
              <a:rPr lang="en-US" baseline="0" dirty="0" smtClean="0"/>
              <a:t> </a:t>
            </a:r>
            <a:r>
              <a:rPr lang="en-US" dirty="0" smtClean="0"/>
              <a:t>Galleria </a:t>
            </a:r>
            <a:r>
              <a:rPr lang="en-US" dirty="0" err="1" smtClean="0"/>
              <a:t>degli</a:t>
            </a:r>
            <a:r>
              <a:rPr lang="en-US" dirty="0" smtClean="0"/>
              <a:t> Uffizi</a:t>
            </a:r>
          </a:p>
          <a:p>
            <a:endParaRPr lang="en-US" dirty="0" smtClean="0"/>
          </a:p>
          <a:p>
            <a:pPr>
              <a:buNone/>
            </a:pPr>
            <a:r>
              <a:rPr lang="en-US" sz="1200" b="1" dirty="0" smtClean="0">
                <a:latin typeface="Arial" pitchFamily="34" charset="0"/>
                <a:cs typeface="Arial" pitchFamily="34" charset="0"/>
              </a:rPr>
              <a:t>Masters	</a:t>
            </a:r>
            <a:endParaRPr lang="en-US" sz="1200" dirty="0" smtClean="0">
              <a:latin typeface="Arial" pitchFamily="34" charset="0"/>
              <a:cs typeface="Arial" pitchFamily="34" charset="0"/>
            </a:endParaRPr>
          </a:p>
          <a:p>
            <a:pPr lvl="0"/>
            <a:r>
              <a:rPr lang="en-US" sz="1200" dirty="0" smtClean="0">
                <a:latin typeface="Arial" pitchFamily="34" charset="0"/>
                <a:cs typeface="Arial" pitchFamily="34" charset="0"/>
              </a:rPr>
              <a:t>Cimabue</a:t>
            </a:r>
          </a:p>
          <a:p>
            <a:pPr lvl="0"/>
            <a:r>
              <a:rPr lang="en-US" sz="1200" dirty="0" smtClean="0">
                <a:latin typeface="Arial" pitchFamily="34" charset="0"/>
                <a:cs typeface="Arial" pitchFamily="34" charset="0"/>
              </a:rPr>
              <a:t>Giotto </a:t>
            </a:r>
            <a:r>
              <a:rPr lang="en-US" sz="1200" dirty="0" err="1" smtClean="0">
                <a:latin typeface="Arial" pitchFamily="34" charset="0"/>
                <a:cs typeface="Arial" pitchFamily="34" charset="0"/>
              </a:rPr>
              <a:t>di</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Bondone</a:t>
            </a:r>
            <a:r>
              <a:rPr lang="en-US" sz="1200" dirty="0" smtClean="0">
                <a:latin typeface="Arial" pitchFamily="34" charset="0"/>
                <a:cs typeface="Arial" pitchFamily="34" charset="0"/>
              </a:rPr>
              <a:t> (Arena Chapel)</a:t>
            </a:r>
          </a:p>
          <a:p>
            <a:pPr lvl="0"/>
            <a:r>
              <a:rPr lang="en-US" sz="1200" dirty="0" smtClean="0">
                <a:latin typeface="Arial" pitchFamily="34" charset="0"/>
                <a:cs typeface="Arial" pitchFamily="34" charset="0"/>
              </a:rPr>
              <a:t>Masaccio</a:t>
            </a:r>
          </a:p>
          <a:p>
            <a:pPr lvl="0"/>
            <a:r>
              <a:rPr lang="en-US" sz="1200" dirty="0" err="1" smtClean="0">
                <a:latin typeface="Arial" pitchFamily="34" charset="0"/>
                <a:cs typeface="Arial" pitchFamily="34" charset="0"/>
              </a:rPr>
              <a:t>Filippo</a:t>
            </a:r>
            <a:r>
              <a:rPr lang="en-US" sz="1200" dirty="0" smtClean="0">
                <a:latin typeface="Arial" pitchFamily="34" charset="0"/>
                <a:cs typeface="Arial" pitchFamily="34" charset="0"/>
              </a:rPr>
              <a:t> Brunelleschi (Dome of Florence Cathedral – </a:t>
            </a:r>
            <a:r>
              <a:rPr lang="en-US" sz="1200" dirty="0" err="1" smtClean="0">
                <a:latin typeface="Arial" pitchFamily="34" charset="0"/>
                <a:cs typeface="Arial" pitchFamily="34" charset="0"/>
              </a:rPr>
              <a:t>Duomo</a:t>
            </a:r>
            <a:r>
              <a:rPr lang="en-US" sz="1200" dirty="0" smtClean="0">
                <a:latin typeface="Arial" pitchFamily="34" charset="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14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 white and animal</a:t>
            </a:r>
            <a:r>
              <a:rPr lang="en-US" baseline="0" dirty="0" smtClean="0"/>
              <a:t> glue used to paint over gold leaf that had crossed incised line.  </a:t>
            </a:r>
          </a:p>
          <a:p>
            <a:r>
              <a:rPr lang="en-US" baseline="0" dirty="0" smtClean="0"/>
              <a:t>Incising important because can’t see lines.</a:t>
            </a:r>
          </a:p>
          <a:p>
            <a:r>
              <a:rPr lang="en-US" baseline="0" dirty="0" smtClean="0"/>
              <a:t>Notice change in position of hand – this was true to original</a:t>
            </a:r>
          </a:p>
          <a:p>
            <a:r>
              <a:rPr lang="en-US" baseline="0" dirty="0" smtClean="0"/>
              <a:t>Incision from compass point filled with glue mixture as well.</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35</a:t>
            </a:fld>
            <a:endParaRPr lang="en-US"/>
          </a:p>
        </p:txBody>
      </p:sp>
    </p:spTree>
    <p:extLst>
      <p:ext uri="{BB962C8B-B14F-4D97-AF65-F5344CB8AC3E}">
        <p14:creationId xmlns:p14="http://schemas.microsoft.com/office/powerpoint/2010/main" xmlns="" val="1705810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Georgia"/>
                <a:ea typeface="+mn-ea"/>
                <a:cs typeface="Georgia"/>
              </a:rPr>
              <a:t>Tempera is traditionally created by hand-grinding dry powdered </a:t>
            </a:r>
            <a:r>
              <a:rPr lang="en-US" sz="1200" kern="1200" dirty="0" smtClean="0">
                <a:solidFill>
                  <a:schemeClr val="tx1"/>
                </a:solidFill>
                <a:latin typeface="Georgia"/>
                <a:ea typeface="+mn-ea"/>
                <a:cs typeface="Georgia"/>
                <a:hlinkClick r:id="rId3"/>
              </a:rPr>
              <a:t>pigments into a </a:t>
            </a:r>
            <a:r>
              <a:rPr lang="en-US" sz="1200" kern="1200" dirty="0" smtClean="0">
                <a:solidFill>
                  <a:schemeClr val="tx1"/>
                </a:solidFill>
                <a:latin typeface="Georgia"/>
                <a:ea typeface="+mn-ea"/>
                <a:cs typeface="Georgia"/>
                <a:hlinkClick r:id="rId4"/>
              </a:rPr>
              <a:t>binding agent or </a:t>
            </a:r>
            <a:r>
              <a:rPr lang="en-US" sz="1200" i="1" kern="1200" dirty="0" smtClean="0">
                <a:solidFill>
                  <a:schemeClr val="tx1"/>
                </a:solidFill>
                <a:latin typeface="Georgia"/>
                <a:ea typeface="+mn-ea"/>
                <a:cs typeface="Georgia"/>
                <a:hlinkClick r:id="rId4"/>
              </a:rPr>
              <a:t>medium</a:t>
            </a:r>
            <a:r>
              <a:rPr lang="en-US" sz="1200" i="0" kern="1200" dirty="0" smtClean="0">
                <a:solidFill>
                  <a:schemeClr val="tx1"/>
                </a:solidFill>
                <a:latin typeface="Georgia"/>
                <a:ea typeface="+mn-ea"/>
                <a:cs typeface="Georgia"/>
                <a:hlinkClick r:id="rId4"/>
              </a:rPr>
              <a:t>, such as egg, glue, honey, water, milk (in the form of </a:t>
            </a:r>
            <a:r>
              <a:rPr lang="en-US" sz="1200" i="0" kern="1200" dirty="0" smtClean="0">
                <a:solidFill>
                  <a:schemeClr val="tx1"/>
                </a:solidFill>
                <a:latin typeface="Georgia"/>
                <a:ea typeface="+mn-ea"/>
                <a:cs typeface="Georgia"/>
                <a:hlinkClick r:id="rId5"/>
              </a:rPr>
              <a:t>casein) and a variety of plant gums.</a:t>
            </a:r>
          </a:p>
          <a:p>
            <a:r>
              <a:rPr lang="en-US" sz="1200" i="0" kern="1200" dirty="0" smtClean="0">
                <a:solidFill>
                  <a:schemeClr val="tx1"/>
                </a:solidFill>
                <a:latin typeface="Georgia"/>
                <a:ea typeface="+mn-ea"/>
                <a:cs typeface="Georgia"/>
              </a:rPr>
              <a:t>Tempera painting starts with placing a small amount of the powdered pigment onto a palette, dish or bowl and adding about an equal volume of the binder and mixing. Some pigments require slightly more binder, some require less. A few drops of </a:t>
            </a:r>
            <a:r>
              <a:rPr lang="en-US" sz="1200" i="0" kern="1200" dirty="0" smtClean="0">
                <a:solidFill>
                  <a:schemeClr val="tx1"/>
                </a:solidFill>
                <a:latin typeface="Georgia"/>
                <a:ea typeface="+mn-ea"/>
                <a:cs typeface="Georgia"/>
                <a:hlinkClick r:id="rId6"/>
              </a:rPr>
              <a:t>distilled water are added; then the binder (egg emulsion) is added in small increments to the desired transparency. The more egg emulsion, the more transparent the paint</a:t>
            </a:r>
            <a:endParaRPr lang="en-US" sz="1200" i="0" kern="1200" dirty="0" smtClean="0">
              <a:solidFill>
                <a:schemeClr val="tx1"/>
              </a:solidFill>
              <a:latin typeface="Georgia"/>
              <a:ea typeface="+mn-ea"/>
              <a:cs typeface="Georgia"/>
            </a:endParaRPr>
          </a:p>
          <a:p>
            <a:endParaRPr lang="en-US" sz="1200" i="0" kern="1200" dirty="0" smtClean="0">
              <a:solidFill>
                <a:schemeClr val="tx1"/>
              </a:solidFill>
              <a:latin typeface="Georgia"/>
              <a:ea typeface="+mn-ea"/>
              <a:cs typeface="Georgia"/>
            </a:endParaRPr>
          </a:p>
          <a:p>
            <a:r>
              <a:rPr lang="en-US" sz="1200" i="0" kern="1200" dirty="0" smtClean="0">
                <a:solidFill>
                  <a:schemeClr val="tx1"/>
                </a:solidFill>
                <a:latin typeface="Georgia"/>
                <a:ea typeface="+mn-ea"/>
                <a:cs typeface="Georgia"/>
              </a:rPr>
              <a:t>Blue</a:t>
            </a:r>
            <a:r>
              <a:rPr lang="en-US" sz="1200" i="0" kern="1200" baseline="0" dirty="0" smtClean="0">
                <a:solidFill>
                  <a:schemeClr val="tx1"/>
                </a:solidFill>
                <a:latin typeface="Georgia"/>
                <a:ea typeface="+mn-ea"/>
                <a:cs typeface="Georgia"/>
              </a:rPr>
              <a:t> robe painted with mixtures of Azurite and lead </a:t>
            </a:r>
            <a:r>
              <a:rPr lang="en-US" sz="1200" i="0" kern="1200" baseline="0" dirty="0" err="1" smtClean="0">
                <a:solidFill>
                  <a:schemeClr val="tx1"/>
                </a:solidFill>
                <a:latin typeface="Georgia"/>
                <a:ea typeface="+mn-ea"/>
                <a:cs typeface="Georgia"/>
              </a:rPr>
              <a:t>whiet</a:t>
            </a:r>
            <a:endParaRPr lang="en-US" dirty="0">
              <a:solidFill>
                <a:schemeClr val="tx1"/>
              </a:solidFill>
              <a:latin typeface="Georgia"/>
              <a:cs typeface="Georgia"/>
            </a:endParaRPr>
          </a:p>
        </p:txBody>
      </p:sp>
      <p:sp>
        <p:nvSpPr>
          <p:cNvPr id="4" name="Slide Number Placeholder 3"/>
          <p:cNvSpPr>
            <a:spLocks noGrp="1"/>
          </p:cNvSpPr>
          <p:nvPr>
            <p:ph type="sldNum" sz="quarter" idx="10"/>
          </p:nvPr>
        </p:nvSpPr>
        <p:spPr/>
        <p:txBody>
          <a:bodyPr/>
          <a:lstStyle/>
          <a:p>
            <a:fld id="{294B4F89-6C42-4409-BAB8-82A46CBC8007}" type="slidenum">
              <a:rPr lang="en-US" smtClean="0"/>
              <a:pPr/>
              <a:t>36</a:t>
            </a:fld>
            <a:endParaRPr lang="en-US"/>
          </a:p>
        </p:txBody>
      </p:sp>
    </p:spTree>
    <p:extLst>
      <p:ext uri="{BB962C8B-B14F-4D97-AF65-F5344CB8AC3E}">
        <p14:creationId xmlns:p14="http://schemas.microsoft.com/office/powerpoint/2010/main" xmlns="" val="3172045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brushes, thin</a:t>
            </a:r>
            <a:r>
              <a:rPr lang="en-US" baseline="0" dirty="0" smtClean="0"/>
              <a:t> lines</a:t>
            </a:r>
          </a:p>
          <a:p>
            <a:r>
              <a:rPr lang="en-US" sz="1200" kern="1200" dirty="0" smtClean="0">
                <a:solidFill>
                  <a:schemeClr val="tx1"/>
                </a:solidFill>
                <a:latin typeface="+mn-lt"/>
                <a:ea typeface="+mn-ea"/>
                <a:cs typeface="+mn-cs"/>
              </a:rPr>
              <a:t>Tempera paint dries rapidly. It is normally applied in thin, semi-opaque or transparent layers. Tempera painting allows for great precision when used with traditional techniques that require the application of numerous small brush strokes applied in a </a:t>
            </a:r>
            <a:r>
              <a:rPr lang="en-US" sz="1200" kern="1200" dirty="0" smtClean="0">
                <a:solidFill>
                  <a:schemeClr val="tx1"/>
                </a:solidFill>
                <a:latin typeface="+mn-lt"/>
                <a:ea typeface="+mn-ea"/>
                <a:cs typeface="+mn-cs"/>
                <a:hlinkClick r:id="rId3"/>
              </a:rPr>
              <a:t>cross-hatching technique. When dry, it produces a smooth </a:t>
            </a:r>
            <a:r>
              <a:rPr lang="en-US" sz="1200" kern="1200" dirty="0" smtClean="0">
                <a:solidFill>
                  <a:schemeClr val="tx1"/>
                </a:solidFill>
                <a:latin typeface="+mn-lt"/>
                <a:ea typeface="+mn-ea"/>
                <a:cs typeface="+mn-cs"/>
                <a:hlinkClick r:id="rId4"/>
              </a:rPr>
              <a:t>matte finish.</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Add dark, blend through applications</a:t>
            </a:r>
            <a:r>
              <a:rPr lang="en-US" sz="1200" kern="1200" baseline="0" dirty="0" smtClean="0">
                <a:solidFill>
                  <a:schemeClr val="tx1"/>
                </a:solidFill>
                <a:latin typeface="+mn-lt"/>
                <a:ea typeface="+mn-ea"/>
                <a:cs typeface="+mn-cs"/>
              </a:rPr>
              <a:t> of lighter colors in cross-hatch.  Dries fast!</a:t>
            </a:r>
          </a:p>
          <a:p>
            <a:r>
              <a:rPr lang="en-US" sz="1200" kern="1200" baseline="0" dirty="0" smtClean="0">
                <a:solidFill>
                  <a:schemeClr val="tx1"/>
                </a:solidFill>
                <a:latin typeface="+mn-lt"/>
                <a:ea typeface="+mn-ea"/>
                <a:cs typeface="+mn-cs"/>
              </a:rPr>
              <a:t>Blue glazed with ultramarine—most expensive, gives deeper color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bg1"/>
                </a:solidFill>
                <a:latin typeface="Calibri" panose="020F0502020204030204" pitchFamily="34" charset="0"/>
                <a:ea typeface="MS PGothic" panose="020B0600070205080204" pitchFamily="34" charset="-128"/>
              </a:rPr>
              <a:t>The yellow inner lining of the robe was created using mixtures of lead-tin yellow, red lead, and small additions of vermilion. The deeper red orange on the left of the panel was created using primarily red lead with vermilion in the darker areas with small additions of lead-tin yellow to highlight. </a:t>
            </a:r>
          </a:p>
          <a:p>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37</a:t>
            </a:fld>
            <a:endParaRPr lang="en-US"/>
          </a:p>
        </p:txBody>
      </p:sp>
    </p:spTree>
    <p:extLst>
      <p:ext uri="{BB962C8B-B14F-4D97-AF65-F5344CB8AC3E}">
        <p14:creationId xmlns:p14="http://schemas.microsoft.com/office/powerpoint/2010/main" xmlns="" val="3335146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bg1"/>
                </a:solidFill>
                <a:latin typeface="Calibri" panose="020F0502020204030204" pitchFamily="34" charset="0"/>
                <a:ea typeface="MS PGothic" panose="020B0600070205080204" pitchFamily="34" charset="-128"/>
              </a:rPr>
              <a:t>The deep crimson robe was created using multiple steps. The general method was to paint darker areas first. The painting began with a deep crimson made from red lake with small additions of lead white and yellow earth.  Lighter colors were hatched over the junctures between color changes to create the appearance of a smooth gradation. This was continued until the transitions on the robe were seamless. A transparent glaze of red lake was then applied over the whole to unify and create a more saturated color effect. The deepest shadows were reinforced using additional glazes of red lake and small amounts of carbon black.</a:t>
            </a:r>
          </a:p>
          <a:p>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38</a:t>
            </a:fld>
            <a:endParaRPr lang="en-US"/>
          </a:p>
        </p:txBody>
      </p:sp>
    </p:spTree>
    <p:extLst>
      <p:ext uri="{BB962C8B-B14F-4D97-AF65-F5344CB8AC3E}">
        <p14:creationId xmlns:p14="http://schemas.microsoft.com/office/powerpoint/2010/main" xmlns="" val="1149632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bg1"/>
                </a:solidFill>
                <a:latin typeface="Calibri" panose="020F0502020204030204" pitchFamily="34" charset="0"/>
                <a:ea typeface="MS PGothic" panose="020B0600070205080204" pitchFamily="34" charset="-128"/>
              </a:rPr>
              <a:t>The flesh on Early Italian egg tempera paintings was usually </a:t>
            </a:r>
            <a:r>
              <a:rPr lang="en-US" altLang="en-US" sz="1200" dirty="0" err="1" smtClean="0">
                <a:solidFill>
                  <a:schemeClr val="bg1"/>
                </a:solidFill>
                <a:latin typeface="Calibri" panose="020F0502020204030204" pitchFamily="34" charset="0"/>
                <a:ea typeface="MS PGothic" panose="020B0600070205080204" pitchFamily="34" charset="-128"/>
              </a:rPr>
              <a:t>underpainted</a:t>
            </a:r>
            <a:r>
              <a:rPr lang="en-US" altLang="en-US" sz="1200" dirty="0" smtClean="0">
                <a:solidFill>
                  <a:schemeClr val="bg1"/>
                </a:solidFill>
                <a:latin typeface="Calibri" panose="020F0502020204030204" pitchFamily="34" charset="0"/>
                <a:ea typeface="MS PGothic" panose="020B0600070205080204" pitchFamily="34" charset="-128"/>
              </a:rPr>
              <a:t> in a greenish tone. It was painted using a mixture of green earth, yellow earth, and lead white.</a:t>
            </a:r>
          </a:p>
          <a:p>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39</a:t>
            </a:fld>
            <a:endParaRPr lang="en-US"/>
          </a:p>
        </p:txBody>
      </p:sp>
    </p:spTree>
    <p:extLst>
      <p:ext uri="{BB962C8B-B14F-4D97-AF65-F5344CB8AC3E}">
        <p14:creationId xmlns:p14="http://schemas.microsoft.com/office/powerpoint/2010/main" xmlns="" val="3630589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chemeClr val="bg1"/>
                </a:solidFill>
                <a:latin typeface="Calibri" panose="020F0502020204030204" pitchFamily="34" charset="0"/>
                <a:ea typeface="MS PGothic" panose="020B0600070205080204" pitchFamily="34" charset="-128"/>
              </a:rPr>
              <a:t>As before, the flesh was painted starting with the medium dark colors composed of the same pigments but with far less lead white. Slightly lighter colors were hatched over these to create gradations. The original </a:t>
            </a:r>
            <a:r>
              <a:rPr lang="en-US" altLang="en-US" sz="1200" dirty="0" err="1" smtClean="0">
                <a:solidFill>
                  <a:schemeClr val="bg1"/>
                </a:solidFill>
                <a:latin typeface="Calibri" panose="020F0502020204030204" pitchFamily="34" charset="0"/>
                <a:ea typeface="MS PGothic" panose="020B0600070205080204" pitchFamily="34" charset="-128"/>
              </a:rPr>
              <a:t>underpainting</a:t>
            </a:r>
            <a:r>
              <a:rPr lang="en-US" altLang="en-US" sz="1200" dirty="0" smtClean="0">
                <a:solidFill>
                  <a:schemeClr val="bg1"/>
                </a:solidFill>
                <a:latin typeface="Calibri" panose="020F0502020204030204" pitchFamily="34" charset="0"/>
                <a:ea typeface="MS PGothic" panose="020B0600070205080204" pitchFamily="34" charset="-128"/>
              </a:rPr>
              <a:t> color was glazed over transitions to make them smoother. Lighter mixtures were then used to create pearlescent, lighter areas and eventually highlights. Thin, pure lead white was hatched over regions of the beard to create the appearance of hair. This was then glazed back to diminish the contrast. Finally, the brightest portions of the beard were painted using opaque lead white. Details were painted using darker mixtures of the same pigments and the lips and cheeks were warmed up using a mixture of vermilion, red earth, and a small addition of lead white.</a:t>
            </a:r>
          </a:p>
          <a:p>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40</a:t>
            </a:fld>
            <a:endParaRPr lang="en-US"/>
          </a:p>
        </p:txBody>
      </p:sp>
    </p:spTree>
    <p:extLst>
      <p:ext uri="{BB962C8B-B14F-4D97-AF65-F5344CB8AC3E}">
        <p14:creationId xmlns:p14="http://schemas.microsoft.com/office/powerpoint/2010/main" xmlns="" val="1290494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Lettering:  transferred</a:t>
            </a:r>
            <a:r>
              <a:rPr lang="en-US" baseline="0" dirty="0" smtClean="0"/>
              <a:t> using carbon, painted with carbon black</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41</a:t>
            </a:fld>
            <a:endParaRPr lang="en-US"/>
          </a:p>
        </p:txBody>
      </p:sp>
    </p:spTree>
    <p:extLst>
      <p:ext uri="{BB962C8B-B14F-4D97-AF65-F5344CB8AC3E}">
        <p14:creationId xmlns:p14="http://schemas.microsoft.com/office/powerpoint/2010/main" xmlns="" val="85321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hangingPunct="0"/>
            <a:r>
              <a:rPr lang="en-US" sz="1200" b="1" i="1" kern="1200" dirty="0" smtClean="0">
                <a:solidFill>
                  <a:schemeClr val="tx1"/>
                </a:solidFill>
                <a:latin typeface="+mn-lt"/>
                <a:ea typeface="+mn-ea"/>
                <a:cs typeface="+mn-cs"/>
              </a:rPr>
              <a:t>Madonna and Child with Saints</a:t>
            </a:r>
            <a:endParaRPr lang="en-US" sz="1200" kern="1200" dirty="0" smtClean="0">
              <a:solidFill>
                <a:schemeClr val="tx1"/>
              </a:solidFill>
              <a:latin typeface="+mn-lt"/>
              <a:ea typeface="+mn-ea"/>
              <a:cs typeface="+mn-cs"/>
            </a:endParaRPr>
          </a:p>
          <a:p>
            <a:pPr hangingPunct="0"/>
            <a:r>
              <a:rPr lang="en-US" sz="1200" b="1" kern="1200" dirty="0" smtClean="0">
                <a:solidFill>
                  <a:schemeClr val="tx1"/>
                </a:solidFill>
                <a:latin typeface="+mn-lt"/>
                <a:ea typeface="+mn-ea"/>
                <a:cs typeface="+mn-cs"/>
              </a:rPr>
              <a:t>Tempera and gold leaf on linden wood, c 1340</a:t>
            </a:r>
            <a:endParaRPr lang="en-US" sz="1200" kern="1200" dirty="0" smtClean="0">
              <a:solidFill>
                <a:schemeClr val="tx1"/>
              </a:solidFill>
              <a:latin typeface="+mn-lt"/>
              <a:ea typeface="+mn-ea"/>
              <a:cs typeface="+mn-cs"/>
            </a:endParaRPr>
          </a:p>
          <a:p>
            <a:pPr hangingPunct="0"/>
            <a:r>
              <a:rPr lang="en-US" sz="1200" b="1" kern="1200" dirty="0" smtClean="0">
                <a:solidFill>
                  <a:schemeClr val="tx1"/>
                </a:solidFill>
                <a:latin typeface="+mn-lt"/>
                <a:ea typeface="+mn-ea"/>
                <a:cs typeface="+mn-cs"/>
              </a:rPr>
              <a:t>Follower of Bernardo </a:t>
            </a:r>
            <a:r>
              <a:rPr lang="en-US" sz="1200" b="1" kern="1200" dirty="0" err="1" smtClean="0">
                <a:solidFill>
                  <a:schemeClr val="tx1"/>
                </a:solidFill>
                <a:latin typeface="+mn-lt"/>
                <a:ea typeface="+mn-ea"/>
                <a:cs typeface="+mn-cs"/>
              </a:rPr>
              <a:t>Daddi</a:t>
            </a:r>
            <a:r>
              <a:rPr lang="en-US" sz="1200" b="1" kern="1200" dirty="0" smtClean="0">
                <a:solidFill>
                  <a:schemeClr val="tx1"/>
                </a:solidFill>
                <a:latin typeface="+mn-lt"/>
                <a:ea typeface="+mn-ea"/>
                <a:cs typeface="+mn-cs"/>
              </a:rPr>
              <a:t>, Italian, Florentine, 1312-1348</a:t>
            </a:r>
            <a:endParaRPr lang="en-US" sz="1200" kern="1200" dirty="0" smtClean="0">
              <a:solidFill>
                <a:schemeClr val="tx1"/>
              </a:solidFill>
              <a:latin typeface="+mn-lt"/>
              <a:ea typeface="+mn-ea"/>
              <a:cs typeface="+mn-cs"/>
            </a:endParaRPr>
          </a:p>
          <a:p>
            <a:pPr hangingPunct="0"/>
            <a:r>
              <a:rPr lang="en-US" sz="1200" b="1" kern="1200" dirty="0" smtClean="0">
                <a:solidFill>
                  <a:schemeClr val="tx1"/>
                </a:solidFill>
                <a:latin typeface="+mn-lt"/>
                <a:ea typeface="+mn-ea"/>
                <a:cs typeface="+mn-cs"/>
              </a:rPr>
              <a:t>Italian Gallery, 1</a:t>
            </a:r>
            <a:r>
              <a:rPr lang="en-US" sz="1200" b="1" kern="1200" baseline="30000" dirty="0" smtClean="0">
                <a:solidFill>
                  <a:schemeClr val="tx1"/>
                </a:solidFill>
                <a:latin typeface="+mn-lt"/>
                <a:ea typeface="+mn-ea"/>
                <a:cs typeface="+mn-cs"/>
              </a:rPr>
              <a:t>st</a:t>
            </a:r>
            <a:r>
              <a:rPr lang="en-US" sz="1200" b="1" kern="1200" dirty="0" smtClean="0">
                <a:solidFill>
                  <a:schemeClr val="tx1"/>
                </a:solidFill>
                <a:latin typeface="+mn-lt"/>
                <a:ea typeface="+mn-ea"/>
                <a:cs typeface="+mn-cs"/>
              </a:rPr>
              <a:t> Floor</a:t>
            </a:r>
            <a:endParaRPr lang="en-US" sz="1200" kern="1200" dirty="0" smtClean="0">
              <a:solidFill>
                <a:schemeClr val="tx1"/>
              </a:solidFill>
              <a:latin typeface="+mn-lt"/>
              <a:ea typeface="+mn-ea"/>
              <a:cs typeface="+mn-cs"/>
            </a:endParaRPr>
          </a:p>
          <a:p>
            <a:pPr hangingPunct="0"/>
            <a:r>
              <a:rPr lang="en-US" sz="1200" kern="1200" dirty="0" smtClean="0">
                <a:solidFill>
                  <a:schemeClr val="tx1"/>
                </a:solidFill>
                <a:latin typeface="+mn-lt"/>
                <a:ea typeface="+mn-ea"/>
                <a:cs typeface="+mn-cs"/>
              </a:rPr>
              <a:t>The Samuel H. Kress Collection, 61.60</a:t>
            </a:r>
          </a:p>
          <a:p>
            <a:endParaRPr lang="en-US" sz="1200" dirty="0"/>
          </a:p>
        </p:txBody>
      </p:sp>
      <p:sp>
        <p:nvSpPr>
          <p:cNvPr id="4" name="Slide Number Placeholder 3"/>
          <p:cNvSpPr>
            <a:spLocks noGrp="1"/>
          </p:cNvSpPr>
          <p:nvPr>
            <p:ph type="sldNum" sz="quarter" idx="10"/>
          </p:nvPr>
        </p:nvSpPr>
        <p:spPr/>
        <p:txBody>
          <a:bodyPr/>
          <a:lstStyle/>
          <a:p>
            <a:fld id="{560A96C4-C16C-4CE1-AB3B-0029345054BD}"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0A96C4-C16C-4CE1-AB3B-0029345054BD}"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it-IT" altLang="en-US" dirty="0" smtClean="0">
                <a:latin typeface="Georgia" pitchFamily="18" charset="0"/>
                <a:ea typeface="MS PGothic" panose="020B0600070205080204" pitchFamily="34" charset="-128"/>
              </a:rPr>
              <a:t>Giovanni del Biondo, </a:t>
            </a:r>
            <a:r>
              <a:rPr lang="it-IT" altLang="en-US" i="1" dirty="0" smtClean="0">
                <a:latin typeface="Georgia" pitchFamily="18" charset="0"/>
                <a:ea typeface="MS PGothic" panose="020B0600070205080204" pitchFamily="34" charset="-128"/>
              </a:rPr>
              <a:t>Madonna Nursing</a:t>
            </a:r>
            <a:r>
              <a:rPr lang="it-IT" altLang="en-US" i="1" baseline="0" dirty="0" smtClean="0">
                <a:latin typeface="Georgia" pitchFamily="18" charset="0"/>
                <a:ea typeface="MS PGothic" panose="020B0600070205080204" pitchFamily="34" charset="-128"/>
              </a:rPr>
              <a:t> Her Child </a:t>
            </a:r>
            <a:endParaRPr lang="it-IT" altLang="en-US" i="1" dirty="0" smtClean="0">
              <a:latin typeface="Georgia" pitchFamily="18" charset="0"/>
              <a:ea typeface="MS PGothic" panose="020B0600070205080204" pitchFamily="34" charset="-128"/>
            </a:endParaRPr>
          </a:p>
          <a:p>
            <a:pPr>
              <a:spcBef>
                <a:spcPct val="0"/>
              </a:spcBef>
            </a:pPr>
            <a:r>
              <a:rPr lang="en-US" altLang="en-US" dirty="0" smtClean="0">
                <a:latin typeface="Georgia" pitchFamily="18" charset="0"/>
                <a:ea typeface="MS PGothic" panose="020B0600070205080204" pitchFamily="34" charset="-128"/>
              </a:rPr>
              <a:t>Italian (Florentine) </a:t>
            </a:r>
          </a:p>
          <a:p>
            <a:pPr>
              <a:spcBef>
                <a:spcPct val="0"/>
              </a:spcBef>
            </a:pPr>
            <a:r>
              <a:rPr lang="en-US" altLang="en-US" dirty="0" smtClean="0">
                <a:latin typeface="Georgia" pitchFamily="18" charset="0"/>
                <a:ea typeface="MS PGothic" panose="020B0600070205080204" pitchFamily="34" charset="-128"/>
              </a:rPr>
              <a:t>Egg tempera and gold on a wooden panel ca. 1370</a:t>
            </a:r>
          </a:p>
          <a:p>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Originally</a:t>
            </a:r>
            <a:r>
              <a:rPr lang="en-US" baseline="0" dirty="0" smtClean="0"/>
              <a:t> part of The Coronation of the Virgin altarpiece in the Oratorio de San Lorenzo at San Giovanni </a:t>
            </a:r>
            <a:r>
              <a:rPr lang="en-US" baseline="0" dirty="0" err="1" smtClean="0"/>
              <a:t>Valdarno</a:t>
            </a:r>
            <a:r>
              <a:rPr lang="en-US" baseline="0" dirty="0" smtClean="0"/>
              <a:t> in </a:t>
            </a:r>
            <a:r>
              <a:rPr lang="en-US" dirty="0" smtClean="0"/>
              <a:t>Arezzo, Tuscany, Italy.</a:t>
            </a:r>
          </a:p>
          <a:p>
            <a:r>
              <a:rPr lang="en-US" dirty="0" err="1" smtClean="0"/>
              <a:t>Polyptych</a:t>
            </a:r>
            <a:r>
              <a:rPr lang="en-US" baseline="0" dirty="0" smtClean="0"/>
              <a:t> of multiple wooden panel paintings of gold and egg tempera.</a:t>
            </a:r>
            <a:endParaRPr lang="en-US" dirty="0" smtClean="0"/>
          </a:p>
          <a:p>
            <a:r>
              <a:rPr lang="en-US" dirty="0" smtClean="0"/>
              <a:t>Central panel</a:t>
            </a:r>
            <a:r>
              <a:rPr lang="en-US" baseline="0" dirty="0" smtClean="0"/>
              <a:t> shows Christ crowing the virgin surrounded by angels and cherubs. Main panels of wings show saints and apostles. Central </a:t>
            </a:r>
            <a:r>
              <a:rPr lang="en-US" baseline="0" dirty="0" err="1" smtClean="0"/>
              <a:t>pennacle</a:t>
            </a:r>
            <a:r>
              <a:rPr lang="en-US" baseline="0" dirty="0" smtClean="0"/>
              <a:t> shows Christ on the cross with Mary and John and angels. Each wing has 2 pinnacles – inner feature annunciation with Virgin on right and Gabriel on left.  Outer pinnacles feature Hebrew prophets.  Outer right wing is the piece that we reconstructed in workshop.</a:t>
            </a:r>
          </a:p>
          <a:p>
            <a:r>
              <a:rPr lang="en-US" baseline="0" dirty="0" smtClean="0"/>
              <a:t>Dispersed in three locations :  Main section (red) remains in </a:t>
            </a:r>
            <a:r>
              <a:rPr lang="en-US" baseline="0" dirty="0" err="1" smtClean="0"/>
              <a:t>Arrezo</a:t>
            </a:r>
            <a:r>
              <a:rPr lang="en-US" baseline="0" dirty="0" smtClean="0"/>
              <a:t>, Prophets (blue) at the </a:t>
            </a:r>
            <a:r>
              <a:rPr lang="en-US" baseline="0" dirty="0" err="1" smtClean="0"/>
              <a:t>Museo</a:t>
            </a:r>
            <a:r>
              <a:rPr lang="en-US" baseline="0" dirty="0" smtClean="0"/>
              <a:t> de Art de Ponce, Puerto Rico, Annunciation (green) Detroit Institute of Art</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Prophet in sections</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UV:</a:t>
            </a:r>
            <a:r>
              <a:rPr lang="en-US" baseline="0" dirty="0" smtClean="0"/>
              <a:t>  for </a:t>
            </a:r>
            <a:r>
              <a:rPr lang="en-US" baseline="0" dirty="0" err="1" smtClean="0"/>
              <a:t>infomation</a:t>
            </a:r>
            <a:r>
              <a:rPr lang="en-US" baseline="0" dirty="0" smtClean="0"/>
              <a:t> on loss of pigment, type of pigment and other treatments and condition</a:t>
            </a:r>
          </a:p>
          <a:p>
            <a:r>
              <a:rPr lang="en-US" baseline="0" dirty="0" err="1" smtClean="0"/>
              <a:t>Xray</a:t>
            </a:r>
            <a:r>
              <a:rPr lang="en-US" baseline="0" dirty="0" smtClean="0"/>
              <a:t>:  Construction and condition:  </a:t>
            </a:r>
            <a:r>
              <a:rPr lang="en-US" baseline="0" dirty="0" err="1" smtClean="0"/>
              <a:t>Latice</a:t>
            </a:r>
            <a:r>
              <a:rPr lang="en-US" baseline="0" dirty="0" smtClean="0"/>
              <a:t> = </a:t>
            </a:r>
            <a:r>
              <a:rPr lang="en-US" baseline="0" dirty="0" err="1" smtClean="0"/>
              <a:t>cradeling</a:t>
            </a:r>
            <a:r>
              <a:rPr lang="en-US" baseline="0" dirty="0" smtClean="0"/>
              <a:t> from earlier conservation.  White = lead</a:t>
            </a:r>
            <a:endParaRPr lang="en-US" dirty="0" smtClean="0"/>
          </a:p>
        </p:txBody>
      </p:sp>
      <p:sp>
        <p:nvSpPr>
          <p:cNvPr id="4" name="Slide Number Placeholder 3"/>
          <p:cNvSpPr>
            <a:spLocks noGrp="1"/>
          </p:cNvSpPr>
          <p:nvPr>
            <p:ph type="sldNum" sz="quarter" idx="10"/>
          </p:nvPr>
        </p:nvSpPr>
        <p:spPr/>
        <p:txBody>
          <a:bodyPr/>
          <a:lstStyle/>
          <a:p>
            <a:fld id="{294B4F89-6C42-4409-BAB8-82A46CBC8007}"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Wood selection for least</a:t>
            </a:r>
            <a:r>
              <a:rPr lang="en-US" baseline="0" dirty="0" smtClean="0"/>
              <a:t> amount of bowing and cracking – European Poplar</a:t>
            </a:r>
            <a:endParaRPr lang="en-US" dirty="0" smtClean="0"/>
          </a:p>
          <a:p>
            <a:r>
              <a:rPr lang="en-US" dirty="0" smtClean="0"/>
              <a:t>Sizing:</a:t>
            </a:r>
            <a:r>
              <a:rPr lang="en-US" baseline="0" dirty="0" smtClean="0"/>
              <a:t>  2 coats of animal glue</a:t>
            </a:r>
            <a:endParaRPr lang="en-US" dirty="0"/>
          </a:p>
        </p:txBody>
      </p:sp>
      <p:sp>
        <p:nvSpPr>
          <p:cNvPr id="4" name="Slide Number Placeholder 3"/>
          <p:cNvSpPr>
            <a:spLocks noGrp="1"/>
          </p:cNvSpPr>
          <p:nvPr>
            <p:ph type="sldNum" sz="quarter" idx="10"/>
          </p:nvPr>
        </p:nvSpPr>
        <p:spPr/>
        <p:txBody>
          <a:bodyPr/>
          <a:lstStyle/>
          <a:p>
            <a:fld id="{294B4F89-6C42-4409-BAB8-82A46CBC8007}"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F84C6F-3615-4B4C-A5F9-B71D6EB27FE9}" type="datetimeFigureOut">
              <a:rPr lang="en-US" smtClean="0"/>
              <a:pPr/>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F84C6F-3615-4B4C-A5F9-B71D6EB27FE9}" type="datetimeFigureOut">
              <a:rPr lang="en-US" smtClean="0"/>
              <a:pPr/>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F84C6F-3615-4B4C-A5F9-B71D6EB27FE9}" type="datetimeFigureOut">
              <a:rPr lang="en-US" smtClean="0"/>
              <a:pPr/>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F84C6F-3615-4B4C-A5F9-B71D6EB27FE9}" type="datetimeFigureOut">
              <a:rPr lang="en-US" smtClean="0"/>
              <a:pPr/>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F84C6F-3615-4B4C-A5F9-B71D6EB27FE9}" type="datetimeFigureOut">
              <a:rPr lang="en-US" smtClean="0"/>
              <a:pPr/>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F84C6F-3615-4B4C-A5F9-B71D6EB27FE9}" type="datetimeFigureOut">
              <a:rPr lang="en-US" smtClean="0"/>
              <a:pPr/>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F84C6F-3615-4B4C-A5F9-B71D6EB27FE9}" type="datetimeFigureOut">
              <a:rPr lang="en-US" smtClean="0"/>
              <a:pPr/>
              <a:t>4/29/2016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F84C6F-3615-4B4C-A5F9-B71D6EB27FE9}" type="datetimeFigureOut">
              <a:rPr lang="en-US" smtClean="0"/>
              <a:pPr/>
              <a:t>4/29/2016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84C6F-3615-4B4C-A5F9-B71D6EB27FE9}" type="datetimeFigureOut">
              <a:rPr lang="en-US" smtClean="0"/>
              <a:pPr/>
              <a:t>4/29/2016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84C6F-3615-4B4C-A5F9-B71D6EB27FE9}" type="datetimeFigureOut">
              <a:rPr lang="en-US" smtClean="0"/>
              <a:pPr/>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84C6F-3615-4B4C-A5F9-B71D6EB27FE9}" type="datetimeFigureOut">
              <a:rPr lang="en-US" smtClean="0"/>
              <a:pPr/>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EB068-9345-493C-85FE-345D617F66A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84C6F-3615-4B4C-A5F9-B71D6EB27FE9}" type="datetimeFigureOut">
              <a:rPr lang="en-US" smtClean="0"/>
              <a:pPr/>
              <a:t>4/29/2016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EB068-9345-493C-85FE-345D617F66A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library.artstor.org/library/secure/ViewImages?id=4iFCeTg4NCciJy8laCt2KngqVXkhflh4eA==&amp;source=pp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library.artstor.org/library/secure/ViewImages?id=4iFCeTg4NCciJy8laCt2KngqXXgqdVJ/fS4=&amp;source=pp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jpeg"/><Relationship Id="rId5" Type="http://schemas.microsoft.com/office/2007/relationships/hdphoto" Target="../media/hdphoto9.wdp"/><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2.jpe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2.jpe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Background working document.png"/>
          <p:cNvPicPr>
            <a:picLocks noChangeAspect="1"/>
          </p:cNvPicPr>
          <p:nvPr/>
        </p:nvPicPr>
        <p:blipFill>
          <a:blip r:embed="rId2" cstate="print"/>
          <a:stretch>
            <a:fillRect/>
          </a:stretch>
        </p:blipFill>
        <p:spPr>
          <a:xfrm>
            <a:off x="571" y="428"/>
            <a:ext cx="9142858" cy="6857143"/>
          </a:xfrm>
          <a:prstGeom prst="rect">
            <a:avLst/>
          </a:prstGeom>
          <a:noFill/>
          <a:ln>
            <a:noFill/>
          </a:ln>
        </p:spPr>
      </p:pic>
      <p:sp>
        <p:nvSpPr>
          <p:cNvPr id="4" name="TextBox 3"/>
          <p:cNvSpPr txBox="1"/>
          <p:nvPr/>
        </p:nvSpPr>
        <p:spPr>
          <a:xfrm>
            <a:off x="304800" y="381000"/>
            <a:ext cx="3810000" cy="400110"/>
          </a:xfrm>
          <a:prstGeom prst="rect">
            <a:avLst/>
          </a:prstGeom>
          <a:noFill/>
        </p:spPr>
        <p:txBody>
          <a:bodyPr wrap="square" rtlCol="0">
            <a:spAutoFit/>
          </a:bodyPr>
          <a:lstStyle/>
          <a:p>
            <a:r>
              <a:rPr lang="en-US" sz="2000" b="1" dirty="0" smtClean="0">
                <a:solidFill>
                  <a:schemeClr val="bg1"/>
                </a:solidFill>
                <a:latin typeface="Georgia" pitchFamily="18" charset="0"/>
              </a:rPr>
              <a:t>Schedule</a:t>
            </a:r>
            <a:endParaRPr lang="en-US" sz="2000" b="1" dirty="0">
              <a:solidFill>
                <a:schemeClr val="bg1"/>
              </a:solidFill>
              <a:latin typeface="Georgia" pitchFamily="18" charset="0"/>
            </a:endParaRPr>
          </a:p>
        </p:txBody>
      </p:sp>
      <p:sp>
        <p:nvSpPr>
          <p:cNvPr id="5" name="TextBox 4"/>
          <p:cNvSpPr txBox="1"/>
          <p:nvPr/>
        </p:nvSpPr>
        <p:spPr>
          <a:xfrm>
            <a:off x="381000" y="1066800"/>
            <a:ext cx="8458200" cy="3323987"/>
          </a:xfrm>
          <a:prstGeom prst="rect">
            <a:avLst/>
          </a:prstGeom>
          <a:noFill/>
        </p:spPr>
        <p:txBody>
          <a:bodyPr wrap="square" rtlCol="0">
            <a:spAutoFit/>
          </a:bodyPr>
          <a:lstStyle/>
          <a:p>
            <a:pPr>
              <a:lnSpc>
                <a:spcPct val="150000"/>
              </a:lnSpc>
            </a:pPr>
            <a:r>
              <a:rPr lang="en-US" sz="2000" dirty="0" smtClean="0">
                <a:latin typeface="Georgia" pitchFamily="18" charset="0"/>
              </a:rPr>
              <a:t>4:30		Meet &amp; Greet &amp; Eat!</a:t>
            </a:r>
          </a:p>
          <a:p>
            <a:pPr>
              <a:lnSpc>
                <a:spcPct val="150000"/>
              </a:lnSpc>
            </a:pPr>
            <a:r>
              <a:rPr lang="en-US" sz="2000" dirty="0" smtClean="0">
                <a:latin typeface="Georgia" pitchFamily="18" charset="0"/>
              </a:rPr>
              <a:t>4:30	</a:t>
            </a:r>
            <a:r>
              <a:rPr lang="en-US" sz="2000" dirty="0" smtClean="0">
                <a:latin typeface="Georgia" pitchFamily="18" charset="0"/>
              </a:rPr>
              <a:t>	Welcome </a:t>
            </a:r>
            <a:r>
              <a:rPr lang="en-US" sz="2000" dirty="0" smtClean="0">
                <a:latin typeface="Georgia" pitchFamily="18" charset="0"/>
              </a:rPr>
              <a:t>&amp; Introduction</a:t>
            </a:r>
          </a:p>
          <a:p>
            <a:pPr>
              <a:lnSpc>
                <a:spcPct val="150000"/>
              </a:lnSpc>
            </a:pPr>
            <a:r>
              <a:rPr lang="en-US" sz="2000" dirty="0" smtClean="0">
                <a:latin typeface="Georgia" pitchFamily="18" charset="0"/>
              </a:rPr>
              <a:t>4:40</a:t>
            </a:r>
            <a:r>
              <a:rPr lang="en-US" sz="2000" dirty="0" smtClean="0">
                <a:latin typeface="Georgia" pitchFamily="18" charset="0"/>
              </a:rPr>
              <a:t>		Slide lecture and discussion</a:t>
            </a:r>
          </a:p>
          <a:p>
            <a:pPr>
              <a:lnSpc>
                <a:spcPct val="150000"/>
              </a:lnSpc>
            </a:pPr>
            <a:r>
              <a:rPr lang="en-US" sz="2000" dirty="0" smtClean="0">
                <a:latin typeface="Georgia" pitchFamily="18" charset="0"/>
              </a:rPr>
              <a:t>5:30		Gallery tour</a:t>
            </a:r>
          </a:p>
          <a:p>
            <a:pPr>
              <a:lnSpc>
                <a:spcPct val="150000"/>
              </a:lnSpc>
            </a:pPr>
            <a:r>
              <a:rPr lang="en-US" sz="2000" dirty="0" smtClean="0">
                <a:latin typeface="Georgia" pitchFamily="18" charset="0"/>
              </a:rPr>
              <a:t>6:10		Hands on art making</a:t>
            </a:r>
          </a:p>
          <a:p>
            <a:pPr>
              <a:lnSpc>
                <a:spcPct val="150000"/>
              </a:lnSpc>
            </a:pPr>
            <a:r>
              <a:rPr lang="en-US" sz="2000" dirty="0" smtClean="0">
                <a:latin typeface="Georgia" pitchFamily="18" charset="0"/>
              </a:rPr>
              <a:t>6:30 		Depart through exit by Café NOMA</a:t>
            </a:r>
            <a:endParaRPr lang="en-US" dirty="0"/>
          </a:p>
          <a:p>
            <a:pPr>
              <a:lnSpc>
                <a:spcPct val="150000"/>
              </a:lnSpc>
            </a:pPr>
            <a:endParaRPr lang="en-US" sz="2000" dirty="0" smtClean="0">
              <a:latin typeface="Georgia" pitchFamily="18" charset="0"/>
            </a:endParaRPr>
          </a:p>
        </p:txBody>
      </p:sp>
      <p:pic>
        <p:nvPicPr>
          <p:cNvPr id="8" name="Picture 7" descr="61-60.jpg"/>
          <p:cNvPicPr>
            <a:picLocks noChangeAspect="1"/>
          </p:cNvPicPr>
          <p:nvPr/>
        </p:nvPicPr>
        <p:blipFill>
          <a:blip r:embed="rId3" cstate="print"/>
          <a:stretch>
            <a:fillRect/>
          </a:stretch>
        </p:blipFill>
        <p:spPr>
          <a:xfrm>
            <a:off x="3581400" y="3810000"/>
            <a:ext cx="5366657" cy="26922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Background working document.png"/>
          <p:cNvPicPr>
            <a:picLocks noChangeAspect="1"/>
          </p:cNvPicPr>
          <p:nvPr/>
        </p:nvPicPr>
        <p:blipFill>
          <a:blip r:embed="rId2" cstate="print"/>
          <a:stretch>
            <a:fillRect/>
          </a:stretch>
        </p:blipFill>
        <p:spPr>
          <a:xfrm>
            <a:off x="571" y="428"/>
            <a:ext cx="9142858" cy="6857143"/>
          </a:xfrm>
          <a:prstGeom prst="rect">
            <a:avLst/>
          </a:prstGeom>
          <a:noFill/>
          <a:ln>
            <a:noFill/>
          </a:ln>
        </p:spPr>
      </p:pic>
      <p:sp>
        <p:nvSpPr>
          <p:cNvPr id="4" name="TextBox 3"/>
          <p:cNvSpPr txBox="1"/>
          <p:nvPr/>
        </p:nvSpPr>
        <p:spPr>
          <a:xfrm>
            <a:off x="304800" y="381000"/>
            <a:ext cx="3810000" cy="400110"/>
          </a:xfrm>
          <a:prstGeom prst="rect">
            <a:avLst/>
          </a:prstGeom>
          <a:noFill/>
        </p:spPr>
        <p:txBody>
          <a:bodyPr wrap="square" rtlCol="0">
            <a:spAutoFit/>
          </a:bodyPr>
          <a:lstStyle/>
          <a:p>
            <a:r>
              <a:rPr lang="en-US" sz="2000" b="1" dirty="0" smtClean="0">
                <a:solidFill>
                  <a:schemeClr val="bg1"/>
                </a:solidFill>
                <a:latin typeface="Georgia" pitchFamily="18" charset="0"/>
              </a:rPr>
              <a:t>Public Programs</a:t>
            </a:r>
            <a:endParaRPr lang="en-US" sz="2000" b="1" dirty="0">
              <a:solidFill>
                <a:schemeClr val="bg1"/>
              </a:solidFill>
              <a:latin typeface="Georgia" pitchFamily="18" charset="0"/>
            </a:endParaRPr>
          </a:p>
        </p:txBody>
      </p:sp>
      <p:sp>
        <p:nvSpPr>
          <p:cNvPr id="5" name="TextBox 4"/>
          <p:cNvSpPr txBox="1"/>
          <p:nvPr/>
        </p:nvSpPr>
        <p:spPr>
          <a:xfrm>
            <a:off x="4953000" y="1219200"/>
            <a:ext cx="3886200" cy="4062651"/>
          </a:xfrm>
          <a:prstGeom prst="rect">
            <a:avLst/>
          </a:prstGeom>
          <a:noFill/>
        </p:spPr>
        <p:txBody>
          <a:bodyPr wrap="square" rtlCol="0">
            <a:spAutoFit/>
          </a:bodyPr>
          <a:lstStyle/>
          <a:p>
            <a:pPr>
              <a:lnSpc>
                <a:spcPct val="150000"/>
              </a:lnSpc>
              <a:buFont typeface="Arial" pitchFamily="34" charset="0"/>
              <a:buChar char="•"/>
            </a:pPr>
            <a:r>
              <a:rPr lang="en-US" sz="2000" dirty="0" smtClean="0">
                <a:latin typeface="Georgia" pitchFamily="18" charset="0"/>
              </a:rPr>
              <a:t>  Friday Nights at NOMA</a:t>
            </a:r>
          </a:p>
          <a:p>
            <a:pPr>
              <a:lnSpc>
                <a:spcPct val="150000"/>
              </a:lnSpc>
              <a:buFont typeface="Arial" pitchFamily="34" charset="0"/>
              <a:buChar char="•"/>
            </a:pPr>
            <a:r>
              <a:rPr lang="en-US" sz="2000" dirty="0" smtClean="0">
                <a:latin typeface="Georgia" pitchFamily="18" charset="0"/>
              </a:rPr>
              <a:t>  Lectures &amp; Artist Perspectives</a:t>
            </a:r>
          </a:p>
          <a:p>
            <a:pPr>
              <a:lnSpc>
                <a:spcPct val="150000"/>
              </a:lnSpc>
              <a:buFont typeface="Arial" pitchFamily="34" charset="0"/>
              <a:buChar char="•"/>
            </a:pPr>
            <a:r>
              <a:rPr lang="en-US" sz="2000" dirty="0" smtClean="0">
                <a:latin typeface="Georgia" pitchFamily="18" charset="0"/>
              </a:rPr>
              <a:t>  Family Days</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 Festivals</a:t>
            </a:r>
          </a:p>
          <a:p>
            <a:pPr>
              <a:lnSpc>
                <a:spcPct val="150000"/>
              </a:lnSpc>
              <a:buFont typeface="Arial" pitchFamily="34" charset="0"/>
              <a:buChar char="•"/>
            </a:pPr>
            <a:r>
              <a:rPr lang="en-US" sz="2000" dirty="0" smtClean="0">
                <a:latin typeface="Georgia" pitchFamily="18" charset="0"/>
              </a:rPr>
              <a:t>  </a:t>
            </a:r>
            <a:r>
              <a:rPr lang="en-US" sz="2000" dirty="0" err="1" smtClean="0">
                <a:latin typeface="Georgia" pitchFamily="18" charset="0"/>
              </a:rPr>
              <a:t>StoryQuest</a:t>
            </a:r>
            <a:endParaRPr lang="en-US" sz="2000" dirty="0" smtClean="0">
              <a:latin typeface="Georgia" pitchFamily="18" charset="0"/>
            </a:endParaRPr>
          </a:p>
          <a:p>
            <a:pPr>
              <a:lnSpc>
                <a:spcPct val="150000"/>
              </a:lnSpc>
              <a:buFont typeface="Arial" pitchFamily="34" charset="0"/>
              <a:buChar char="•"/>
            </a:pPr>
            <a:r>
              <a:rPr lang="en-US" sz="2000" dirty="0" smtClean="0">
                <a:latin typeface="Georgia" pitchFamily="18" charset="0"/>
              </a:rPr>
              <a:t>  Studio KIDS!</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 Theater</a:t>
            </a:r>
          </a:p>
          <a:p>
            <a:pPr>
              <a:lnSpc>
                <a:spcPct val="150000"/>
              </a:lnSpc>
              <a:buFont typeface="Arial" pitchFamily="34" charset="0"/>
              <a:buChar char="•"/>
            </a:pPr>
            <a:r>
              <a:rPr lang="en-US" sz="2000" dirty="0" smtClean="0">
                <a:latin typeface="Georgia" pitchFamily="18" charset="0"/>
              </a:rPr>
              <a:t>  Movies</a:t>
            </a:r>
          </a:p>
          <a:p>
            <a:endParaRPr lang="en-US" dirty="0"/>
          </a:p>
        </p:txBody>
      </p:sp>
      <p:pic>
        <p:nvPicPr>
          <p:cNvPr id="6" name="Content Placeholder 4"/>
          <p:cNvPicPr>
            <a:picLocks noChangeAspect="1"/>
          </p:cNvPicPr>
          <p:nvPr/>
        </p:nvPicPr>
        <p:blipFill rotWithShape="1">
          <a:blip r:embed="rId3" cstate="screen">
            <a:extLst>
              <a:ext uri="{28A0092B-C50C-407E-A947-70E740481C1C}">
                <a14:useLocalDpi xmlns="" xmlns:a14="http://schemas.microsoft.com/office/drawing/2010/main"/>
              </a:ext>
            </a:extLst>
          </a:blip>
          <a:srcRect t="-771"/>
          <a:stretch/>
        </p:blipFill>
        <p:spPr>
          <a:xfrm>
            <a:off x="990600" y="3886200"/>
            <a:ext cx="3352800" cy="2501021"/>
          </a:xfrm>
          <a:prstGeom prst="rect">
            <a:avLst/>
          </a:prstGeom>
        </p:spPr>
      </p:pic>
      <p:pic>
        <p:nvPicPr>
          <p:cNvPr id="7" name="Picture 6"/>
          <p:cNvPicPr>
            <a:picLocks noChangeAspect="1"/>
          </p:cNvPicPr>
          <p:nvPr/>
        </p:nvPicPr>
        <p:blipFill>
          <a:blip r:embed="rId4" cstate="screen">
            <a:extLst>
              <a:ext uri="{28A0092B-C50C-407E-A947-70E740481C1C}">
                <a14:useLocalDpi xmlns="" xmlns:a14="http://schemas.microsoft.com/office/drawing/2010/main"/>
              </a:ext>
            </a:extLst>
          </a:blip>
          <a:srcRect l="10671" t="11885"/>
          <a:stretch>
            <a:fillRect/>
          </a:stretch>
        </p:blipFill>
        <p:spPr>
          <a:xfrm>
            <a:off x="990600" y="1371600"/>
            <a:ext cx="3189459" cy="22596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PresentationBackground working document.png"/>
          <p:cNvPicPr>
            <a:picLocks noChangeAspect="1"/>
          </p:cNvPicPr>
          <p:nvPr/>
        </p:nvPicPr>
        <p:blipFill>
          <a:blip r:embed="rId2" cstate="print"/>
          <a:stretch>
            <a:fillRect/>
          </a:stretch>
        </p:blipFill>
        <p:spPr>
          <a:xfrm>
            <a:off x="571" y="428"/>
            <a:ext cx="9142858" cy="6857143"/>
          </a:xfrm>
          <a:prstGeom prst="rect">
            <a:avLst/>
          </a:prstGeom>
          <a:noFill/>
          <a:ln>
            <a:noFill/>
          </a:ln>
        </p:spPr>
      </p:pic>
      <p:sp>
        <p:nvSpPr>
          <p:cNvPr id="5" name="TextBox 4"/>
          <p:cNvSpPr txBox="1"/>
          <p:nvPr/>
        </p:nvSpPr>
        <p:spPr>
          <a:xfrm>
            <a:off x="228600" y="1143000"/>
            <a:ext cx="8915400" cy="954107"/>
          </a:xfrm>
          <a:prstGeom prst="rect">
            <a:avLst/>
          </a:prstGeom>
          <a:noFill/>
        </p:spPr>
        <p:txBody>
          <a:bodyPr wrap="square" rtlCol="0">
            <a:spAutoFit/>
          </a:bodyPr>
          <a:lstStyle/>
          <a:p>
            <a:r>
              <a:rPr lang="en-US" sz="2800" dirty="0" smtClean="0">
                <a:latin typeface="Georgia" pitchFamily="18" charset="0"/>
              </a:rPr>
              <a:t>Egg Tempera Painting in the Renaissance:  Reconstructing Giovanni del </a:t>
            </a:r>
            <a:r>
              <a:rPr lang="en-US" sz="2800" dirty="0" err="1" smtClean="0">
                <a:latin typeface="Georgia" pitchFamily="18" charset="0"/>
              </a:rPr>
              <a:t>Biondo’s</a:t>
            </a:r>
            <a:r>
              <a:rPr lang="en-US" sz="2800" dirty="0" smtClean="0">
                <a:latin typeface="Georgia" pitchFamily="18" charset="0"/>
              </a:rPr>
              <a:t> </a:t>
            </a:r>
            <a:r>
              <a:rPr lang="en-US" sz="2800" i="1" dirty="0" smtClean="0">
                <a:latin typeface="Georgia" pitchFamily="18" charset="0"/>
              </a:rPr>
              <a:t>Hebrew Prophet</a:t>
            </a:r>
            <a:endParaRPr lang="en-US" sz="2800" i="1" dirty="0">
              <a:latin typeface="Georgia" pitchFamily="18" charset="0"/>
            </a:endParaRPr>
          </a:p>
        </p:txBody>
      </p:sp>
      <p:pic>
        <p:nvPicPr>
          <p:cNvPr id="1028" name="Picture 4" descr="Biondo1"/>
          <p:cNvPicPr>
            <a:picLocks noChangeAspect="1" noChangeArrowheads="1"/>
          </p:cNvPicPr>
          <p:nvPr/>
        </p:nvPicPr>
        <p:blipFill>
          <a:blip r:embed="rId3" cstate="print"/>
          <a:srcRect l="308" t="308"/>
          <a:stretch>
            <a:fillRect/>
          </a:stretch>
        </p:blipFill>
        <p:spPr bwMode="auto">
          <a:xfrm>
            <a:off x="609600" y="2362200"/>
            <a:ext cx="4038600" cy="4038600"/>
          </a:xfrm>
          <a:prstGeom prst="rect">
            <a:avLst/>
          </a:prstGeom>
          <a:noFill/>
        </p:spPr>
      </p:pic>
      <p:pic>
        <p:nvPicPr>
          <p:cNvPr id="1029" name="Picture 5" descr="S:\DOCENTS 07-Present\Docent Training\Italian\Kress Workshop\Kress\2165.JPG"/>
          <p:cNvPicPr>
            <a:picLocks noChangeAspect="1" noChangeArrowheads="1"/>
          </p:cNvPicPr>
          <p:nvPr/>
        </p:nvPicPr>
        <p:blipFill>
          <a:blip r:embed="rId4" cstate="print"/>
          <a:srcRect/>
          <a:stretch>
            <a:fillRect/>
          </a:stretch>
        </p:blipFill>
        <p:spPr bwMode="auto">
          <a:xfrm rot="16200000">
            <a:off x="4981575" y="2867025"/>
            <a:ext cx="4038600" cy="30289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Georgia" pitchFamily="18" charset="0"/>
              </a:rPr>
              <a:t>RENAISSANCE</a:t>
            </a:r>
            <a:br>
              <a:rPr lang="en-US" dirty="0" smtClean="0">
                <a:latin typeface="Georgia" pitchFamily="18" charset="0"/>
              </a:rPr>
            </a:br>
            <a:r>
              <a:rPr lang="en-US" sz="2000" dirty="0" smtClean="0">
                <a:latin typeface="Georgia" pitchFamily="18" charset="0"/>
              </a:rPr>
              <a:t>Rebirth</a:t>
            </a:r>
            <a:endParaRPr lang="en-US" dirty="0">
              <a:latin typeface="Georgia" pitchFamily="18" charset="0"/>
            </a:endParaRPr>
          </a:p>
        </p:txBody>
      </p:sp>
      <p:sp>
        <p:nvSpPr>
          <p:cNvPr id="3" name="Content Placeholder 2"/>
          <p:cNvSpPr>
            <a:spLocks noGrp="1"/>
          </p:cNvSpPr>
          <p:nvPr>
            <p:ph idx="1"/>
          </p:nvPr>
        </p:nvSpPr>
        <p:spPr/>
        <p:txBody>
          <a:bodyPr>
            <a:normAutofit/>
          </a:bodyPr>
          <a:lstStyle/>
          <a:p>
            <a:pPr>
              <a:buNone/>
            </a:pPr>
            <a:r>
              <a:rPr lang="en-US" b="1" dirty="0" smtClean="0">
                <a:latin typeface="Arial" pitchFamily="34" charset="0"/>
                <a:cs typeface="Arial" pitchFamily="34" charset="0"/>
              </a:rPr>
              <a:t>Early Renaissance in Italy  </a:t>
            </a:r>
            <a:r>
              <a:rPr lang="en-US" b="1" cap="small" dirty="0" smtClean="0">
                <a:latin typeface="Arial" pitchFamily="34" charset="0"/>
                <a:cs typeface="Arial" pitchFamily="34" charset="0"/>
              </a:rPr>
              <a:t>(c. 1400-1500)</a:t>
            </a:r>
            <a:endParaRPr lang="en-US" dirty="0" smtClean="0">
              <a:latin typeface="Arial" pitchFamily="34" charset="0"/>
              <a:cs typeface="Arial" pitchFamily="34" charset="0"/>
            </a:endParaRPr>
          </a:p>
          <a:p>
            <a:pPr lvl="1"/>
            <a:r>
              <a:rPr lang="en-US" dirty="0" smtClean="0">
                <a:latin typeface="Arial" pitchFamily="34" charset="0"/>
                <a:cs typeface="Arial" pitchFamily="34" charset="0"/>
              </a:rPr>
              <a:t>Flat space, Byzantine influence</a:t>
            </a:r>
          </a:p>
          <a:p>
            <a:pPr lvl="1"/>
            <a:r>
              <a:rPr lang="en-US" dirty="0" smtClean="0">
                <a:latin typeface="Arial" pitchFamily="34" charset="0"/>
                <a:cs typeface="Arial" pitchFamily="34" charset="0"/>
              </a:rPr>
              <a:t>Religious scenes with Madonna and Child or Saints as major focus</a:t>
            </a:r>
          </a:p>
          <a:p>
            <a:pPr lvl="1"/>
            <a:r>
              <a:rPr lang="en-US" dirty="0" smtClean="0">
                <a:latin typeface="Arial" pitchFamily="34" charset="0"/>
                <a:cs typeface="Arial" pitchFamily="34" charset="0"/>
              </a:rPr>
              <a:t>Egg tempera on wood</a:t>
            </a:r>
          </a:p>
          <a:p>
            <a:pPr lvl="1"/>
            <a:r>
              <a:rPr lang="en-US" dirty="0" smtClean="0">
                <a:latin typeface="Arial" pitchFamily="34" charset="0"/>
                <a:cs typeface="Arial" pitchFamily="34" charset="0"/>
              </a:rPr>
              <a:t>Extensive use of gold backgrounds (to be seen in candlelit churches)</a:t>
            </a:r>
          </a:p>
          <a:p>
            <a:pPr>
              <a:buNone/>
            </a:pPr>
            <a:endParaRPr lang="en-US" b="1" dirty="0" smtClean="0">
              <a:latin typeface="Arial" pitchFamily="34" charset="0"/>
              <a:cs typeface="Arial" pitchFamily="34" charset="0"/>
            </a:endParaRPr>
          </a:p>
          <a:p>
            <a:pPr>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143000"/>
          </a:xfrm>
        </p:spPr>
        <p:txBody>
          <a:bodyPr>
            <a:normAutofit fontScale="90000"/>
          </a:bodyPr>
          <a:lstStyle/>
          <a:p>
            <a:r>
              <a:rPr lang="en-US" sz="4000" b="1" dirty="0" smtClean="0">
                <a:latin typeface="Georgia" pitchFamily="18" charset="0"/>
              </a:rPr>
              <a:t/>
            </a:r>
            <a:br>
              <a:rPr lang="en-US" sz="4000" b="1" dirty="0" smtClean="0">
                <a:latin typeface="Georgia" pitchFamily="18" charset="0"/>
              </a:rPr>
            </a:br>
            <a:r>
              <a:rPr lang="en-US" sz="4000" b="1" dirty="0" smtClean="0">
                <a:latin typeface="Georgia" pitchFamily="18" charset="0"/>
              </a:rPr>
              <a:t>High Renaissance in Italy </a:t>
            </a:r>
            <a:br>
              <a:rPr lang="en-US" sz="4000" b="1" dirty="0" smtClean="0">
                <a:latin typeface="Georgia" pitchFamily="18" charset="0"/>
              </a:rPr>
            </a:br>
            <a:r>
              <a:rPr lang="en-US" sz="4000" b="1" dirty="0" smtClean="0">
                <a:latin typeface="Georgia" pitchFamily="18" charset="0"/>
              </a:rPr>
              <a:t> </a:t>
            </a:r>
            <a:r>
              <a:rPr lang="en-US" sz="4000" b="1" cap="small" dirty="0" smtClean="0">
                <a:latin typeface="Georgia" pitchFamily="18" charset="0"/>
              </a:rPr>
              <a:t>(c. 1500-1520)</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lvl="1"/>
            <a:r>
              <a:rPr lang="en-US" dirty="0" smtClean="0"/>
              <a:t>Rebirth of classical art and literature</a:t>
            </a:r>
          </a:p>
          <a:p>
            <a:pPr lvl="1"/>
            <a:r>
              <a:rPr lang="en-US" dirty="0" smtClean="0"/>
              <a:t>Measured proportions</a:t>
            </a:r>
          </a:p>
          <a:p>
            <a:pPr lvl="1"/>
            <a:r>
              <a:rPr lang="en-US" dirty="0" smtClean="0"/>
              <a:t>Balance</a:t>
            </a:r>
          </a:p>
          <a:p>
            <a:pPr lvl="1"/>
            <a:r>
              <a:rPr lang="en-US" dirty="0" smtClean="0"/>
              <a:t>Ideal beauty</a:t>
            </a:r>
          </a:p>
          <a:p>
            <a:pPr lvl="1"/>
            <a:r>
              <a:rPr lang="en-US" dirty="0" smtClean="0"/>
              <a:t>Religious and mythological scenes</a:t>
            </a:r>
          </a:p>
          <a:p>
            <a:pPr lvl="1"/>
            <a:r>
              <a:rPr lang="en-US" dirty="0" smtClean="0"/>
              <a:t>Formal </a:t>
            </a:r>
            <a:r>
              <a:rPr lang="en-US" dirty="0" smtClean="0"/>
              <a:t>portraits</a:t>
            </a:r>
          </a:p>
          <a:p>
            <a:pPr lvl="1"/>
            <a:r>
              <a:rPr lang="en-US" dirty="0" smtClean="0"/>
              <a:t>Underlying anatomical structure: great period of scientific discovery</a:t>
            </a:r>
          </a:p>
          <a:p>
            <a:pPr lvl="1"/>
            <a:r>
              <a:rPr lang="en-US" dirty="0" smtClean="0"/>
              <a:t>Use of perspective</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a4223f2-cbeb-4760-8f38-88e1a18de056.jpg" descr="ARTstor Image">
            <a:hlinkClick r:id="rId3"/>
          </p:cNvPr>
          <p:cNvPicPr>
            <a:picLocks noChangeAspect="1"/>
          </p:cNvPicPr>
          <p:nvPr/>
        </p:nvPicPr>
        <p:blipFill>
          <a:blip r:embed="rId4" cstate="print"/>
          <a:stretch>
            <a:fillRect/>
          </a:stretch>
        </p:blipFill>
        <p:spPr>
          <a:xfrm>
            <a:off x="-381000" y="528"/>
            <a:ext cx="5428832" cy="6857472"/>
          </a:xfrm>
          <a:prstGeom prst="rect">
            <a:avLst/>
          </a:prstGeom>
        </p:spPr>
      </p:pic>
      <p:sp>
        <p:nvSpPr>
          <p:cNvPr id="3" name="TextBox 2"/>
          <p:cNvSpPr txBox="1"/>
          <p:nvPr/>
        </p:nvSpPr>
        <p:spPr>
          <a:xfrm>
            <a:off x="5105400" y="381000"/>
            <a:ext cx="4343400" cy="6247864"/>
          </a:xfrm>
          <a:prstGeom prst="rect">
            <a:avLst/>
          </a:prstGeom>
          <a:noFill/>
        </p:spPr>
        <p:txBody>
          <a:bodyPr wrap="square" rtlCol="0">
            <a:spAutoFit/>
          </a:bodyPr>
          <a:lstStyle/>
          <a:p>
            <a:r>
              <a:rPr lang="en-US" sz="3200" u="sng" dirty="0" smtClean="0">
                <a:latin typeface="Georgia" pitchFamily="18" charset="0"/>
              </a:rPr>
              <a:t>Egg Tempera</a:t>
            </a:r>
            <a:endParaRPr lang="en-US" sz="3200" dirty="0" smtClean="0">
              <a:latin typeface="Georgia" pitchFamily="18" charset="0"/>
            </a:endParaRPr>
          </a:p>
          <a:p>
            <a:endParaRPr lang="en-US" sz="3200" u="sng" dirty="0" smtClean="0">
              <a:latin typeface="Georgia" pitchFamily="18" charset="0"/>
            </a:endParaRPr>
          </a:p>
          <a:p>
            <a:pPr>
              <a:lnSpc>
                <a:spcPct val="150000"/>
              </a:lnSpc>
            </a:pPr>
            <a:r>
              <a:rPr lang="en-US" sz="2400" dirty="0" smtClean="0">
                <a:latin typeface="Georgia" pitchFamily="18" charset="0"/>
              </a:rPr>
              <a:t>Prepared wood panels</a:t>
            </a:r>
          </a:p>
          <a:p>
            <a:pPr>
              <a:lnSpc>
                <a:spcPct val="150000"/>
              </a:lnSpc>
              <a:buFont typeface="Wingdings" pitchFamily="2" charset="2"/>
              <a:buChar char="§"/>
            </a:pPr>
            <a:r>
              <a:rPr lang="en-US" sz="2400" dirty="0" smtClean="0">
                <a:latin typeface="Georgia" pitchFamily="18" charset="0"/>
              </a:rPr>
              <a:t>  Gesso</a:t>
            </a:r>
          </a:p>
          <a:p>
            <a:pPr>
              <a:lnSpc>
                <a:spcPct val="150000"/>
              </a:lnSpc>
              <a:buFont typeface="Wingdings" pitchFamily="2" charset="2"/>
              <a:buChar char="§"/>
            </a:pPr>
            <a:r>
              <a:rPr lang="en-US" sz="2400" dirty="0" smtClean="0">
                <a:latin typeface="Georgia" pitchFamily="18" charset="0"/>
              </a:rPr>
              <a:t>  Red clay (bole)</a:t>
            </a:r>
          </a:p>
          <a:p>
            <a:pPr>
              <a:lnSpc>
                <a:spcPct val="150000"/>
              </a:lnSpc>
            </a:pPr>
            <a:endParaRPr lang="en-US" sz="2400" dirty="0" smtClean="0">
              <a:latin typeface="Georgia" pitchFamily="18" charset="0"/>
            </a:endParaRPr>
          </a:p>
          <a:p>
            <a:pPr>
              <a:lnSpc>
                <a:spcPct val="150000"/>
              </a:lnSpc>
            </a:pPr>
            <a:r>
              <a:rPr lang="en-US" sz="2400" dirty="0" smtClean="0">
                <a:latin typeface="Georgia" pitchFamily="18" charset="0"/>
              </a:rPr>
              <a:t>Gold background</a:t>
            </a:r>
          </a:p>
          <a:p>
            <a:pPr>
              <a:lnSpc>
                <a:spcPct val="150000"/>
              </a:lnSpc>
              <a:buFont typeface="Wingdings" pitchFamily="2" charset="2"/>
              <a:buChar char="§"/>
            </a:pPr>
            <a:r>
              <a:rPr lang="en-US" sz="2400" dirty="0" smtClean="0">
                <a:latin typeface="Georgia" pitchFamily="18" charset="0"/>
              </a:rPr>
              <a:t>  Gilding</a:t>
            </a:r>
          </a:p>
          <a:p>
            <a:pPr>
              <a:lnSpc>
                <a:spcPct val="150000"/>
              </a:lnSpc>
              <a:buFont typeface="Wingdings" pitchFamily="2" charset="2"/>
              <a:buChar char="§"/>
            </a:pPr>
            <a:r>
              <a:rPr lang="en-US" sz="2400" dirty="0" smtClean="0">
                <a:latin typeface="Georgia" pitchFamily="18" charset="0"/>
              </a:rPr>
              <a:t>  Tooling</a:t>
            </a:r>
          </a:p>
          <a:p>
            <a:pPr>
              <a:lnSpc>
                <a:spcPct val="150000"/>
              </a:lnSpc>
            </a:pPr>
            <a:endParaRPr lang="en-US" sz="2400" dirty="0" smtClean="0">
              <a:latin typeface="Georgia" pitchFamily="18" charset="0"/>
            </a:endParaRPr>
          </a:p>
          <a:p>
            <a:r>
              <a:rPr lang="en-US" sz="2400" dirty="0" smtClean="0">
                <a:latin typeface="Georgia" pitchFamily="18" charset="0"/>
              </a:rPr>
              <a:t>Egg yolk + water + pigment</a:t>
            </a:r>
          </a:p>
          <a:p>
            <a:endParaRPr lang="en-US" sz="2400" dirty="0">
              <a:latin typeface="Georgia"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60.jpg"/>
          <p:cNvPicPr>
            <a:picLocks noChangeAspect="1"/>
          </p:cNvPicPr>
          <p:nvPr/>
        </p:nvPicPr>
        <p:blipFill>
          <a:blip r:embed="rId3" cstate="print"/>
          <a:stretch>
            <a:fillRect/>
          </a:stretch>
        </p:blipFill>
        <p:spPr>
          <a:xfrm>
            <a:off x="381000" y="1219200"/>
            <a:ext cx="8538128" cy="43624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863378b-ba49-42a2-8275-02905f7381f1.jpg" descr="ARTstor Image">
            <a:hlinkClick r:id="rId3"/>
          </p:cNvPr>
          <p:cNvPicPr>
            <a:picLocks noChangeAspect="1"/>
          </p:cNvPicPr>
          <p:nvPr/>
        </p:nvPicPr>
        <p:blipFill>
          <a:blip r:embed="rId4" cstate="print"/>
          <a:stretch>
            <a:fillRect/>
          </a:stretch>
        </p:blipFill>
        <p:spPr>
          <a:xfrm>
            <a:off x="5677197" y="2514600"/>
            <a:ext cx="3466803" cy="4343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274638"/>
            <a:ext cx="2819400" cy="6278562"/>
          </a:xfrm>
        </p:spPr>
        <p:txBody>
          <a:bodyPr>
            <a:normAutofit/>
          </a:bodyPr>
          <a:lstStyle/>
          <a:p>
            <a:pPr algn="l"/>
            <a:r>
              <a:rPr lang="en-US" sz="2800" dirty="0" smtClean="0"/>
              <a:t>Central Panel</a:t>
            </a:r>
            <a:br>
              <a:rPr lang="en-US" sz="2800" dirty="0" smtClean="0"/>
            </a:br>
            <a:r>
              <a:rPr lang="en-US" sz="2800" dirty="0" smtClean="0"/>
              <a:t>Side Panels</a:t>
            </a:r>
            <a:br>
              <a:rPr lang="en-US" sz="2800" dirty="0" smtClean="0"/>
            </a:br>
            <a:r>
              <a:rPr lang="en-US" sz="2800" dirty="0" smtClean="0"/>
              <a:t>Pinnacles</a:t>
            </a:r>
            <a:br>
              <a:rPr lang="en-US" sz="2800" dirty="0" smtClean="0"/>
            </a:br>
            <a:r>
              <a:rPr lang="en-US" sz="2800" dirty="0" err="1" smtClean="0"/>
              <a:t>Predella</a:t>
            </a:r>
            <a:r>
              <a:rPr lang="en-US" dirty="0" smtClean="0"/>
              <a:t/>
            </a:r>
            <a:br>
              <a:rPr lang="en-US" dirty="0" smtClean="0"/>
            </a:br>
            <a:endParaRPr lang="en-US" dirty="0"/>
          </a:p>
        </p:txBody>
      </p:sp>
      <p:pic>
        <p:nvPicPr>
          <p:cNvPr id="4" name="Content Placeholder 3" descr="altarpiece graphic.jpg"/>
          <p:cNvPicPr>
            <a:picLocks noGrp="1"/>
          </p:cNvPicPr>
          <p:nvPr>
            <p:ph idx="1"/>
          </p:nvPr>
        </p:nvPicPr>
        <p:blipFill>
          <a:blip r:embed="rId2" cstate="print"/>
          <a:stretch>
            <a:fillRect/>
          </a:stretch>
        </p:blipFill>
        <p:spPr>
          <a:xfrm>
            <a:off x="0" y="1219200"/>
            <a:ext cx="6096000" cy="5105400"/>
          </a:xfrm>
          <a:prstGeom prst="rect">
            <a:avLst/>
          </a:prstGeom>
        </p:spPr>
      </p:pic>
      <p:sp>
        <p:nvSpPr>
          <p:cNvPr id="6" name="TextBox 5"/>
          <p:cNvSpPr txBox="1"/>
          <p:nvPr/>
        </p:nvSpPr>
        <p:spPr>
          <a:xfrm>
            <a:off x="609600" y="228600"/>
            <a:ext cx="6629400" cy="523220"/>
          </a:xfrm>
          <a:prstGeom prst="rect">
            <a:avLst/>
          </a:prstGeom>
          <a:noFill/>
        </p:spPr>
        <p:txBody>
          <a:bodyPr wrap="square" rtlCol="0">
            <a:spAutoFit/>
          </a:bodyPr>
          <a:lstStyle/>
          <a:p>
            <a:r>
              <a:rPr lang="en-US" sz="2800" b="1" dirty="0" smtClean="0"/>
              <a:t>PARTS OF AN ALTARPIECE</a:t>
            </a:r>
            <a:endParaRPr lang="en-US" sz="28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Inline image 1"/>
          <p:cNvSpPr>
            <a:spLocks noChangeAspect="1" noChangeArrowheads="1"/>
          </p:cNvSpPr>
          <p:nvPr/>
        </p:nvSpPr>
        <p:spPr bwMode="auto">
          <a:xfrm>
            <a:off x="155575" y="-2087563"/>
            <a:ext cx="2305050" cy="4352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88" name="AutoShape 4" descr="Inline image 1"/>
          <p:cNvSpPr>
            <a:spLocks noChangeAspect="1" noChangeArrowheads="1"/>
          </p:cNvSpPr>
          <p:nvPr/>
        </p:nvSpPr>
        <p:spPr bwMode="auto">
          <a:xfrm>
            <a:off x="155575" y="-2087563"/>
            <a:ext cx="2305050" cy="4352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0" name="AutoShape 6" descr="https://gm1.ggpht.com/wdHipE4LVNMFpfk2vQh0aqOBBbJ4wn7tiHRHeY7VFKyefBlklx4a17qecSdexPS6wdT3Rd4s874cBOvL2uQ510StCymAlhKlSHgss2aKjkbwhUN6UYuscYVx2UML4YKa0ImXp9qBGnYJbYg3CyWg4fluH9xXxnJC7nfhVMp4c3tF4SW_VDQi4hI3ILpLOXpaqjoYXyCV9l4HSVm7LLfq9g8cOEy9lKEwX0Rc-Qu2gMxDIL9P56h2XmTWW-_Wls8zqUk7nwiXR_ZodKA8p0FconCW8a23vxdb9k7uRpkoQGkAevtzl7KepyVyqz6ha5qx6mxmF5mms6mReWOiG0QGEcREkL2imlDhrec83pwB9M6ty8LrTPeyyaMXhP1nREsLZfKyU0tnbpJZ9F7bJjGX_ElvXeZ8SJBQjneKJr_asfBT-28c9ITh3DpmRExaTqn-Jqa_IczkBBN9T17E4YThLZopd5H1wC2R9TwC-ZoGUcp1_03OurK29zdvTYoKymbanHRGAB69dvM_5VmaBu4mG9J4lwCqS4oKBfuK6s61rsf_O87So-4Kzgy5TQQrozEu-PAmsLA47diTP3sfDNkAJceBtJ9Ubo0hG7cJmQ-HIMll4u5Rwm_Js3oZq59D77edR7UfdeOc9Qfh6AOOs3wovURMS4sdHy_qt74ycfVGGMPU=w484-h914-l75-ft"/>
          <p:cNvSpPr>
            <a:spLocks noChangeAspect="1" noChangeArrowheads="1"/>
          </p:cNvSpPr>
          <p:nvPr/>
        </p:nvSpPr>
        <p:spPr bwMode="auto">
          <a:xfrm>
            <a:off x="155575" y="-2681288"/>
            <a:ext cx="2962275" cy="5600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Biondo.jpg"/>
          <p:cNvPicPr>
            <a:picLocks noChangeAspect="1"/>
          </p:cNvPicPr>
          <p:nvPr/>
        </p:nvPicPr>
        <p:blipFill>
          <a:blip r:embed="rId3" cstate="print"/>
          <a:stretch>
            <a:fillRect/>
          </a:stretch>
        </p:blipFill>
        <p:spPr>
          <a:xfrm>
            <a:off x="0" y="0"/>
            <a:ext cx="3624085" cy="6858000"/>
          </a:xfrm>
          <a:prstGeom prst="rect">
            <a:avLst/>
          </a:prstGeom>
        </p:spPr>
      </p:pic>
      <p:sp>
        <p:nvSpPr>
          <p:cNvPr id="7" name="Rectangle 6"/>
          <p:cNvSpPr/>
          <p:nvPr/>
        </p:nvSpPr>
        <p:spPr>
          <a:xfrm>
            <a:off x="3810000" y="5715000"/>
            <a:ext cx="5334000" cy="923330"/>
          </a:xfrm>
          <a:prstGeom prst="rect">
            <a:avLst/>
          </a:prstGeom>
        </p:spPr>
        <p:txBody>
          <a:bodyPr wrap="square">
            <a:spAutoFit/>
          </a:bodyPr>
          <a:lstStyle/>
          <a:p>
            <a:pPr>
              <a:spcBef>
                <a:spcPct val="0"/>
              </a:spcBef>
            </a:pPr>
            <a:r>
              <a:rPr lang="it-IT" altLang="en-US" dirty="0" smtClean="0">
                <a:latin typeface="Georgia" pitchFamily="18" charset="0"/>
                <a:ea typeface="MS PGothic" panose="020B0600070205080204" pitchFamily="34" charset="-128"/>
              </a:rPr>
              <a:t>Giovanni del Biondo, </a:t>
            </a:r>
            <a:r>
              <a:rPr lang="it-IT" altLang="en-US" i="1" dirty="0" smtClean="0">
                <a:latin typeface="Georgia" pitchFamily="18" charset="0"/>
                <a:ea typeface="MS PGothic" panose="020B0600070205080204" pitchFamily="34" charset="-128"/>
              </a:rPr>
              <a:t>Madonna Nursing Her Child </a:t>
            </a:r>
          </a:p>
          <a:p>
            <a:pPr>
              <a:spcBef>
                <a:spcPct val="0"/>
              </a:spcBef>
            </a:pPr>
            <a:r>
              <a:rPr lang="en-US" altLang="en-US" dirty="0" smtClean="0">
                <a:latin typeface="Georgia" pitchFamily="18" charset="0"/>
                <a:ea typeface="MS PGothic" panose="020B0600070205080204" pitchFamily="34" charset="-128"/>
              </a:rPr>
              <a:t>Italian (Florentine) </a:t>
            </a:r>
          </a:p>
          <a:p>
            <a:pPr>
              <a:spcBef>
                <a:spcPct val="0"/>
              </a:spcBef>
            </a:pPr>
            <a:r>
              <a:rPr lang="en-US" altLang="en-US" dirty="0" smtClean="0">
                <a:latin typeface="Georgia" pitchFamily="18" charset="0"/>
                <a:ea typeface="MS PGothic" panose="020B0600070205080204" pitchFamily="34" charset="-128"/>
              </a:rPr>
              <a:t>Egg tempera and gold on a wooden panel ca. 1370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Users\tkennan\AppData\Local\Temp\DSC_2730.JPG"/>
          <p:cNvPicPr>
            <a:picLocks noChangeAspect="1" noChangeArrowheads="1"/>
          </p:cNvPicPr>
          <p:nvPr/>
        </p:nvPicPr>
        <p:blipFill>
          <a:blip r:embed="rId2" cstate="print"/>
          <a:srcRect/>
          <a:stretch>
            <a:fillRect/>
          </a:stretch>
        </p:blipFill>
        <p:spPr bwMode="auto">
          <a:xfrm>
            <a:off x="0" y="-1"/>
            <a:ext cx="3733800" cy="6937209"/>
          </a:xfrm>
          <a:prstGeom prst="rect">
            <a:avLst/>
          </a:prstGeom>
          <a:noFill/>
        </p:spPr>
      </p:pic>
      <p:pic>
        <p:nvPicPr>
          <p:cNvPr id="8194" name="Picture 2" descr="S:\DOCENTS 07-Present\Docent Training\Italian\Kress Workshop\Kress\2109.JPG"/>
          <p:cNvPicPr>
            <a:picLocks noChangeAspect="1" noChangeArrowheads="1"/>
          </p:cNvPicPr>
          <p:nvPr/>
        </p:nvPicPr>
        <p:blipFill>
          <a:blip r:embed="rId3" cstate="print"/>
          <a:srcRect/>
          <a:stretch>
            <a:fillRect/>
          </a:stretch>
        </p:blipFill>
        <p:spPr bwMode="auto">
          <a:xfrm>
            <a:off x="3962400" y="533400"/>
            <a:ext cx="3276600" cy="4368800"/>
          </a:xfrm>
          <a:prstGeom prst="rect">
            <a:avLst/>
          </a:prstGeom>
          <a:noFill/>
        </p:spPr>
      </p:pic>
      <p:sp>
        <p:nvSpPr>
          <p:cNvPr id="4" name="Rectangle 3"/>
          <p:cNvSpPr/>
          <p:nvPr/>
        </p:nvSpPr>
        <p:spPr>
          <a:xfrm>
            <a:off x="3810000" y="5105400"/>
            <a:ext cx="5334000" cy="1477328"/>
          </a:xfrm>
          <a:prstGeom prst="rect">
            <a:avLst/>
          </a:prstGeom>
        </p:spPr>
        <p:txBody>
          <a:bodyPr wrap="square">
            <a:spAutoFit/>
          </a:bodyPr>
          <a:lstStyle/>
          <a:p>
            <a:pPr>
              <a:spcBef>
                <a:spcPct val="0"/>
              </a:spcBef>
            </a:pPr>
            <a:r>
              <a:rPr lang="it-IT" altLang="en-US" dirty="0" smtClean="0">
                <a:latin typeface="Georgia" pitchFamily="18" charset="0"/>
                <a:ea typeface="MS PGothic" panose="020B0600070205080204" pitchFamily="34" charset="-128"/>
              </a:rPr>
              <a:t>Giovanni del Biondo,  </a:t>
            </a:r>
            <a:r>
              <a:rPr lang="it-IT" altLang="en-US" i="1" dirty="0" smtClean="0">
                <a:latin typeface="Georgia" pitchFamily="18" charset="0"/>
                <a:ea typeface="MS PGothic" panose="020B0600070205080204" pitchFamily="34" charset="-128"/>
              </a:rPr>
              <a:t>Hebrew Prophet </a:t>
            </a:r>
          </a:p>
          <a:p>
            <a:pPr>
              <a:spcBef>
                <a:spcPct val="0"/>
              </a:spcBef>
            </a:pPr>
            <a:r>
              <a:rPr lang="en-US" altLang="en-US" dirty="0" smtClean="0">
                <a:latin typeface="Georgia" pitchFamily="18" charset="0"/>
                <a:ea typeface="MS PGothic" panose="020B0600070205080204" pitchFamily="34" charset="-128"/>
              </a:rPr>
              <a:t>Italian (Florentine) </a:t>
            </a:r>
          </a:p>
          <a:p>
            <a:pPr>
              <a:spcBef>
                <a:spcPct val="0"/>
              </a:spcBef>
            </a:pPr>
            <a:r>
              <a:rPr lang="en-US" altLang="en-US" dirty="0" smtClean="0">
                <a:latin typeface="Georgia" pitchFamily="18" charset="0"/>
                <a:ea typeface="MS PGothic" panose="020B0600070205080204" pitchFamily="34" charset="-128"/>
              </a:rPr>
              <a:t>Egg tempera and gold on a wooden panel ca. 1370</a:t>
            </a:r>
          </a:p>
          <a:p>
            <a:pPr>
              <a:spcBef>
                <a:spcPct val="0"/>
              </a:spcBef>
            </a:pPr>
            <a:r>
              <a:rPr lang="en-US" altLang="en-US" dirty="0" smtClean="0">
                <a:latin typeface="Georgia" pitchFamily="18" charset="0"/>
                <a:ea typeface="MS PGothic" panose="020B0600070205080204" pitchFamily="34" charset="-128"/>
              </a:rPr>
              <a:t>13 ½ x 7 ¼ in. (35.2 x 17.8 cm)</a:t>
            </a:r>
          </a:p>
          <a:p>
            <a:pPr>
              <a:spcBef>
                <a:spcPct val="0"/>
              </a:spcBef>
            </a:pPr>
            <a:r>
              <a:rPr lang="en-US" altLang="en-US" dirty="0" err="1" smtClean="0">
                <a:latin typeface="Georgia" pitchFamily="18" charset="0"/>
                <a:ea typeface="MS PGothic" panose="020B0600070205080204" pitchFamily="34" charset="-128"/>
              </a:rPr>
              <a:t>Museo</a:t>
            </a:r>
            <a:r>
              <a:rPr lang="en-US" altLang="en-US" dirty="0" smtClean="0">
                <a:latin typeface="Georgia" pitchFamily="18" charset="0"/>
                <a:ea typeface="MS PGothic" panose="020B0600070205080204" pitchFamily="34" charset="-128"/>
              </a:rPr>
              <a:t> de Arte de Ponce, Puerto Rico </a:t>
            </a:r>
            <a:endParaRPr lang="en-US" altLang="en-US" dirty="0">
              <a:latin typeface="Georgia" pitchFamily="18" charset="0"/>
              <a:ea typeface="MS PGothic"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PresentationBackground working document.png"/>
          <p:cNvPicPr>
            <a:picLocks noChangeAspect="1"/>
          </p:cNvPicPr>
          <p:nvPr/>
        </p:nvPicPr>
        <p:blipFill>
          <a:blip r:embed="rId2" cstate="print"/>
          <a:stretch>
            <a:fillRect/>
          </a:stretch>
        </p:blipFill>
        <p:spPr>
          <a:xfrm>
            <a:off x="571" y="428"/>
            <a:ext cx="9142858" cy="6857143"/>
          </a:xfrm>
          <a:prstGeom prst="rect">
            <a:avLst/>
          </a:prstGeom>
          <a:noFill/>
          <a:ln>
            <a:noFill/>
          </a:ln>
        </p:spPr>
      </p:pic>
      <p:pic>
        <p:nvPicPr>
          <p:cNvPr id="5" name="Picture 4" descr="IMG_0155"/>
          <p:cNvPicPr/>
          <p:nvPr/>
        </p:nvPicPr>
        <p:blipFill>
          <a:blip r:embed="rId3" cstate="print"/>
          <a:srcRect/>
          <a:stretch>
            <a:fillRect/>
          </a:stretch>
        </p:blipFill>
        <p:spPr bwMode="auto">
          <a:xfrm>
            <a:off x="1905000" y="1219200"/>
            <a:ext cx="5295900" cy="3550920"/>
          </a:xfrm>
          <a:prstGeom prst="rect">
            <a:avLst/>
          </a:prstGeom>
          <a:noFill/>
          <a:ln w="9525" algn="in">
            <a:noFill/>
            <a:miter lim="800000"/>
            <a:headEnd/>
            <a:tailEnd/>
          </a:ln>
          <a:effectLst/>
        </p:spPr>
      </p:pic>
      <p:sp>
        <p:nvSpPr>
          <p:cNvPr id="6" name="TextBox 5"/>
          <p:cNvSpPr txBox="1"/>
          <p:nvPr/>
        </p:nvSpPr>
        <p:spPr>
          <a:xfrm>
            <a:off x="1219200" y="4953000"/>
            <a:ext cx="6858000" cy="1261884"/>
          </a:xfrm>
          <a:prstGeom prst="rect">
            <a:avLst/>
          </a:prstGeom>
          <a:noFill/>
        </p:spPr>
        <p:txBody>
          <a:bodyPr wrap="square" rtlCol="0">
            <a:spAutoFit/>
          </a:bodyPr>
          <a:lstStyle/>
          <a:p>
            <a:pPr algn="ctr"/>
            <a:r>
              <a:rPr lang="en-US" sz="2800" b="1" dirty="0" smtClean="0">
                <a:latin typeface="Georgia" pitchFamily="18" charset="0"/>
              </a:rPr>
              <a:t>WELCOME TO NOMA!</a:t>
            </a:r>
          </a:p>
          <a:p>
            <a:pPr algn="ctr"/>
            <a:r>
              <a:rPr lang="en-US" sz="2400" dirty="0" smtClean="0">
                <a:latin typeface="Georgia" pitchFamily="18" charset="0"/>
                <a:cs typeface="Arial" pitchFamily="34" charset="0"/>
              </a:rPr>
              <a:t>Opportunities for Educators from </a:t>
            </a:r>
            <a:r>
              <a:rPr lang="en-US" sz="2400" dirty="0">
                <a:latin typeface="Georgia" pitchFamily="18" charset="0"/>
                <a:cs typeface="Arial" pitchFamily="34" charset="0"/>
              </a:rPr>
              <a:t>t</a:t>
            </a:r>
            <a:r>
              <a:rPr lang="en-US" sz="2400" dirty="0" smtClean="0">
                <a:latin typeface="Georgia" pitchFamily="18" charset="0"/>
                <a:cs typeface="Arial" pitchFamily="34" charset="0"/>
              </a:rPr>
              <a:t>he </a:t>
            </a:r>
          </a:p>
          <a:p>
            <a:pPr algn="ctr"/>
            <a:r>
              <a:rPr lang="en-US" sz="2400" dirty="0" smtClean="0">
                <a:latin typeface="Georgia" pitchFamily="18" charset="0"/>
                <a:cs typeface="Arial" pitchFamily="34" charset="0"/>
              </a:rPr>
              <a:t>New Orleans Museum of Art</a:t>
            </a:r>
            <a:endParaRPr lang="en-US" sz="2400" dirty="0">
              <a:latin typeface="Georgia" pitchFamily="18"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dB3NEW"/>
          <p:cNvPicPr>
            <a:picLocks noChangeAspect="1" noChangeArrowheads="1"/>
          </p:cNvPicPr>
          <p:nvPr/>
        </p:nvPicPr>
        <p:blipFill>
          <a:blip r:embed="rId3" cstate="print"/>
          <a:srcRect r="980" b="21313"/>
          <a:stretch>
            <a:fillRect/>
          </a:stretch>
        </p:blipFill>
        <p:spPr bwMode="auto">
          <a:xfrm>
            <a:off x="0" y="304800"/>
            <a:ext cx="9192683" cy="65532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srcRect/>
          <a:stretch>
            <a:fillRect/>
          </a:stretch>
        </p:blipFill>
        <p:spPr bwMode="auto">
          <a:xfrm>
            <a:off x="457199" y="0"/>
            <a:ext cx="7635551"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dB XR NEW"/>
          <p:cNvPicPr>
            <a:picLocks noChangeAspect="1" noChangeArrowheads="1"/>
          </p:cNvPicPr>
          <p:nvPr/>
        </p:nvPicPr>
        <p:blipFill>
          <a:blip r:embed="rId3" cstate="print"/>
          <a:srcRect r="48387"/>
          <a:stretch>
            <a:fillRect/>
          </a:stretch>
        </p:blipFill>
        <p:spPr bwMode="auto">
          <a:xfrm>
            <a:off x="5943600" y="990600"/>
            <a:ext cx="3200400" cy="5562600"/>
          </a:xfrm>
          <a:prstGeom prst="rect">
            <a:avLst/>
          </a:prstGeom>
          <a:noFill/>
        </p:spPr>
      </p:pic>
      <p:pic>
        <p:nvPicPr>
          <p:cNvPr id="11266" name="Picture 2" descr="GdB UV NEW"/>
          <p:cNvPicPr>
            <a:picLocks noChangeAspect="1" noChangeArrowheads="1"/>
          </p:cNvPicPr>
          <p:nvPr/>
        </p:nvPicPr>
        <p:blipFill>
          <a:blip r:embed="rId4" cstate="print"/>
          <a:srcRect b="18182"/>
          <a:stretch>
            <a:fillRect/>
          </a:stretch>
        </p:blipFill>
        <p:spPr bwMode="auto">
          <a:xfrm>
            <a:off x="0" y="990600"/>
            <a:ext cx="5606180" cy="4114800"/>
          </a:xfrm>
          <a:prstGeom prst="rect">
            <a:avLst/>
          </a:prstGeom>
          <a:noFill/>
        </p:spPr>
      </p:pic>
      <p:sp>
        <p:nvSpPr>
          <p:cNvPr id="4" name="TextBox 3"/>
          <p:cNvSpPr txBox="1"/>
          <p:nvPr/>
        </p:nvSpPr>
        <p:spPr>
          <a:xfrm>
            <a:off x="228600" y="304800"/>
            <a:ext cx="8458200" cy="584775"/>
          </a:xfrm>
          <a:prstGeom prst="rect">
            <a:avLst/>
          </a:prstGeom>
          <a:noFill/>
        </p:spPr>
        <p:txBody>
          <a:bodyPr wrap="square" rtlCol="0">
            <a:spAutoFit/>
          </a:bodyPr>
          <a:lstStyle/>
          <a:p>
            <a:r>
              <a:rPr lang="en-US" sz="3200" dirty="0" smtClean="0">
                <a:latin typeface="Georgia" pitchFamily="18" charset="0"/>
              </a:rPr>
              <a:t>Ultraviolet Illumination              Radiograph</a:t>
            </a:r>
            <a:endParaRPr lang="en-US" sz="3200" dirty="0">
              <a:latin typeface="Georgia"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descr="GdB5NEW"/>
          <p:cNvPicPr>
            <a:picLocks noChangeAspect="1" noChangeArrowheads="1"/>
          </p:cNvPicPr>
          <p:nvPr/>
        </p:nvPicPr>
        <p:blipFill>
          <a:blip r:embed="rId3" cstate="print"/>
          <a:srcRect b="9589"/>
          <a:stretch>
            <a:fillRect/>
          </a:stretch>
        </p:blipFill>
        <p:spPr bwMode="auto">
          <a:xfrm>
            <a:off x="457200" y="3352800"/>
            <a:ext cx="3945948" cy="3200400"/>
          </a:xfrm>
          <a:prstGeom prst="rect">
            <a:avLst/>
          </a:prstGeom>
          <a:noFill/>
        </p:spPr>
      </p:pic>
      <p:pic>
        <p:nvPicPr>
          <p:cNvPr id="5" name="Picture 2" descr="Giotto3"/>
          <p:cNvPicPr>
            <a:picLocks noGrp="1" noChangeAspect="1" noChangeArrowheads="1"/>
          </p:cNvPicPr>
          <p:nvPr>
            <p:ph idx="1"/>
          </p:nvPr>
        </p:nvPicPr>
        <p:blipFill>
          <a:blip r:embed="rId4" cstate="print"/>
          <a:srcRect b="11022"/>
          <a:stretch>
            <a:fillRect/>
          </a:stretch>
        </p:blipFill>
        <p:spPr bwMode="auto">
          <a:xfrm>
            <a:off x="4876800" y="1143000"/>
            <a:ext cx="3710781" cy="3301795"/>
          </a:xfrm>
          <a:prstGeom prst="rect">
            <a:avLst/>
          </a:prstGeom>
          <a:noFill/>
        </p:spPr>
      </p:pic>
      <p:pic>
        <p:nvPicPr>
          <p:cNvPr id="6" name="Picture 5" descr="2112.JPG"/>
          <p:cNvPicPr>
            <a:picLocks noChangeAspect="1"/>
          </p:cNvPicPr>
          <p:nvPr/>
        </p:nvPicPr>
        <p:blipFill>
          <a:blip r:embed="rId5" cstate="print"/>
          <a:stretch>
            <a:fillRect/>
          </a:stretch>
        </p:blipFill>
        <p:spPr>
          <a:xfrm rot="16200000">
            <a:off x="930275" y="-168275"/>
            <a:ext cx="2838450" cy="3784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GdB7"/>
          <p:cNvPicPr>
            <a:picLocks noChangeAspect="1" noChangeArrowheads="1"/>
          </p:cNvPicPr>
          <p:nvPr/>
        </p:nvPicPr>
        <p:blipFill>
          <a:blip r:embed="rId3" cstate="print"/>
          <a:srcRect l="2458" r="53302" b="12329"/>
          <a:stretch>
            <a:fillRect/>
          </a:stretch>
        </p:blipFill>
        <p:spPr bwMode="auto">
          <a:xfrm>
            <a:off x="304800" y="228600"/>
            <a:ext cx="2743200" cy="4876800"/>
          </a:xfrm>
          <a:prstGeom prst="rect">
            <a:avLst/>
          </a:prstGeom>
          <a:noFill/>
        </p:spPr>
      </p:pic>
      <p:pic>
        <p:nvPicPr>
          <p:cNvPr id="7173" name="Picture 5" descr="GdB8NEW"/>
          <p:cNvPicPr>
            <a:picLocks noChangeAspect="1" noChangeArrowheads="1"/>
          </p:cNvPicPr>
          <p:nvPr/>
        </p:nvPicPr>
        <p:blipFill>
          <a:blip r:embed="rId4" cstate="print"/>
          <a:srcRect l="28725" r="29493" b="10959"/>
          <a:stretch>
            <a:fillRect/>
          </a:stretch>
        </p:blipFill>
        <p:spPr bwMode="auto">
          <a:xfrm>
            <a:off x="3276600" y="228600"/>
            <a:ext cx="2550942" cy="4876800"/>
          </a:xfrm>
          <a:prstGeom prst="rect">
            <a:avLst/>
          </a:prstGeom>
          <a:noFill/>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xmlns="" val="0"/>
              </a:ext>
            </a:extLst>
          </a:blip>
          <a:srcRect l="26049" t="8889" r="23055" b="4445"/>
          <a:stretch/>
        </p:blipFill>
        <p:spPr>
          <a:xfrm>
            <a:off x="6172200" y="228600"/>
            <a:ext cx="2770164" cy="4236720"/>
          </a:xfrm>
          <a:prstGeom prst="rect">
            <a:avLst/>
          </a:prstGeom>
          <a:ln w="25400">
            <a:solidFill>
              <a:schemeClr val="bg1"/>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S:\DOCENTS 07-Present\Docent Training\Italian\Kress Workshop\4 Prepping board.jpg"/>
          <p:cNvPicPr>
            <a:picLocks noChangeAspect="1" noChangeArrowheads="1"/>
          </p:cNvPicPr>
          <p:nvPr/>
        </p:nvPicPr>
        <p:blipFill>
          <a:blip r:embed="rId3" cstate="print"/>
          <a:srcRect/>
          <a:stretch>
            <a:fillRect/>
          </a:stretch>
        </p:blipFill>
        <p:spPr bwMode="auto">
          <a:xfrm>
            <a:off x="0" y="0"/>
            <a:ext cx="5257800" cy="3943350"/>
          </a:xfrm>
          <a:prstGeom prst="rect">
            <a:avLst/>
          </a:prstGeom>
          <a:noFill/>
        </p:spPr>
      </p:pic>
      <p:pic>
        <p:nvPicPr>
          <p:cNvPr id="6146" name="Picture 2" descr="S:\DOCENTS 07-Present\Docent Training\Italian\Kress Workshop\5 scrapping gesso.jpg"/>
          <p:cNvPicPr>
            <a:picLocks noChangeAspect="1" noChangeArrowheads="1"/>
          </p:cNvPicPr>
          <p:nvPr/>
        </p:nvPicPr>
        <p:blipFill>
          <a:blip r:embed="rId4" cstate="print"/>
          <a:srcRect/>
          <a:stretch>
            <a:fillRect/>
          </a:stretch>
        </p:blipFill>
        <p:spPr bwMode="auto">
          <a:xfrm>
            <a:off x="4013200" y="3009900"/>
            <a:ext cx="5130800" cy="38481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34033" t="4445" r="17068" b="6667"/>
          <a:stretch/>
        </p:blipFill>
        <p:spPr>
          <a:xfrm>
            <a:off x="242505" y="228600"/>
            <a:ext cx="3948495" cy="6446520"/>
          </a:xfrm>
          <a:prstGeom prst="rect">
            <a:avLst/>
          </a:prstGeom>
          <a:ln w="25400">
            <a:solidFill>
              <a:schemeClr val="bg1"/>
            </a:solidFill>
          </a:ln>
        </p:spPr>
      </p:pic>
      <p:pic>
        <p:nvPicPr>
          <p:cNvPr id="4" name="Picture 3"/>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6000"/>
                    </a14:imgEffect>
                    <a14:imgEffect>
                      <a14:brightnessContrast bright="16000"/>
                    </a14:imgEffect>
                  </a14:imgLayer>
                </a14:imgProps>
              </a:ext>
              <a:ext uri="{28A0092B-C50C-407E-A947-70E740481C1C}">
                <a14:useLocalDpi xmlns:a14="http://schemas.microsoft.com/office/drawing/2010/main" xmlns="" val="0"/>
              </a:ext>
            </a:extLst>
          </a:blip>
          <a:srcRect l="20061" t="1111" r="23055" b="6666"/>
          <a:stretch/>
        </p:blipFill>
        <p:spPr>
          <a:xfrm>
            <a:off x="4648200" y="457200"/>
            <a:ext cx="4134079" cy="6019800"/>
          </a:xfrm>
          <a:prstGeom prst="rect">
            <a:avLst/>
          </a:prstGeom>
          <a:ln w="25400">
            <a:solidFill>
              <a:schemeClr val="bg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S:\DOCENTS 07-Present\Docent Training\Italian\Kress Workshop\Kress\2099.JPG"/>
          <p:cNvPicPr>
            <a:picLocks noChangeAspect="1" noChangeArrowheads="1"/>
          </p:cNvPicPr>
          <p:nvPr/>
        </p:nvPicPr>
        <p:blipFill>
          <a:blip r:embed="rId3" cstate="print"/>
          <a:srcRect/>
          <a:stretch>
            <a:fillRect/>
          </a:stretch>
        </p:blipFill>
        <p:spPr bwMode="auto">
          <a:xfrm>
            <a:off x="4343400" y="228600"/>
            <a:ext cx="3962400" cy="2971800"/>
          </a:xfrm>
          <a:prstGeom prst="rect">
            <a:avLst/>
          </a:prstGeom>
          <a:noFill/>
        </p:spPr>
      </p:pic>
      <p:pic>
        <p:nvPicPr>
          <p:cNvPr id="5" name="Picture 4"/>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7000"/>
                    </a14:imgEffect>
                    <a14:imgEffect>
                      <a14:brightnessContrast bright="24000"/>
                    </a14:imgEffect>
                  </a14:imgLayer>
                </a14:imgProps>
              </a:ext>
              <a:ext uri="{28A0092B-C50C-407E-A947-70E740481C1C}">
                <a14:useLocalDpi xmlns:a14="http://schemas.microsoft.com/office/drawing/2010/main" xmlns="" val="0"/>
              </a:ext>
            </a:extLst>
          </a:blip>
          <a:srcRect l="26049" t="6666" r="27047" b="7778"/>
          <a:stretch/>
        </p:blipFill>
        <p:spPr>
          <a:xfrm>
            <a:off x="762000" y="609600"/>
            <a:ext cx="2818608" cy="4617720"/>
          </a:xfrm>
          <a:prstGeom prst="rect">
            <a:avLst/>
          </a:prstGeom>
          <a:ln w="25400">
            <a:solidFill>
              <a:schemeClr val="bg1"/>
            </a:solidFill>
          </a:ln>
        </p:spPr>
      </p:pic>
      <p:pic>
        <p:nvPicPr>
          <p:cNvPr id="4098" name="Picture 2" descr="S:\DOCENTS 07-Present\Docent Training\Italian\Kress Workshop\8 edge.jpg"/>
          <p:cNvPicPr>
            <a:picLocks noChangeAspect="1" noChangeArrowheads="1"/>
          </p:cNvPicPr>
          <p:nvPr/>
        </p:nvPicPr>
        <p:blipFill>
          <a:blip r:embed="rId6" cstate="print"/>
          <a:srcRect/>
          <a:stretch>
            <a:fillRect/>
          </a:stretch>
        </p:blipFill>
        <p:spPr bwMode="auto">
          <a:xfrm>
            <a:off x="4267200" y="3505200"/>
            <a:ext cx="4013200" cy="30099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15000"/>
                    </a14:imgEffect>
                    <a14:imgEffect>
                      <a14:brightnessContrast bright="10000"/>
                    </a14:imgEffect>
                  </a14:imgLayer>
                </a14:imgProps>
              </a:ext>
              <a:ext uri="{28A0092B-C50C-407E-A947-70E740481C1C}">
                <a14:useLocalDpi xmlns:a14="http://schemas.microsoft.com/office/drawing/2010/main" xmlns="" val="0"/>
              </a:ext>
            </a:extLst>
          </a:blip>
          <a:srcRect l="30041" t="5555" r="24053" b="1111"/>
          <a:stretch/>
        </p:blipFill>
        <p:spPr>
          <a:xfrm>
            <a:off x="228600" y="228600"/>
            <a:ext cx="3530238" cy="6446520"/>
          </a:xfrm>
          <a:prstGeom prst="rect">
            <a:avLst/>
          </a:prstGeom>
          <a:ln w="25400">
            <a:solidFill>
              <a:schemeClr val="bg1"/>
            </a:solidFill>
          </a:ln>
        </p:spPr>
      </p:pic>
      <p:pic>
        <p:nvPicPr>
          <p:cNvPr id="3073" name="Picture 1" descr="S:\DOCENTS 07-Present\Docent Training\Italian\Kress Workshop\10a ink.jpg"/>
          <p:cNvPicPr>
            <a:picLocks noChangeAspect="1" noChangeArrowheads="1"/>
          </p:cNvPicPr>
          <p:nvPr/>
        </p:nvPicPr>
        <p:blipFill>
          <a:blip r:embed="rId5" cstate="print"/>
          <a:srcRect t="4444" r="6667"/>
          <a:stretch>
            <a:fillRect/>
          </a:stretch>
        </p:blipFill>
        <p:spPr bwMode="auto">
          <a:xfrm>
            <a:off x="4191000" y="3429000"/>
            <a:ext cx="4038600" cy="3101068"/>
          </a:xfrm>
          <a:prstGeom prst="rect">
            <a:avLst/>
          </a:prstGeom>
          <a:noFill/>
        </p:spPr>
      </p:pic>
      <p:pic>
        <p:nvPicPr>
          <p:cNvPr id="3074" name="Picture 2" descr="S:\DOCENTS 07-Present\Docent Training\Italian\Kress Workshop\10 drawing trans.jpg"/>
          <p:cNvPicPr>
            <a:picLocks noChangeAspect="1" noChangeArrowheads="1"/>
          </p:cNvPicPr>
          <p:nvPr/>
        </p:nvPicPr>
        <p:blipFill>
          <a:blip r:embed="rId6" cstate="print"/>
          <a:srcRect l="14286" t="14815" r="11111"/>
          <a:stretch>
            <a:fillRect/>
          </a:stretch>
        </p:blipFill>
        <p:spPr bwMode="auto">
          <a:xfrm>
            <a:off x="4343400" y="228600"/>
            <a:ext cx="3581400" cy="306705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19063" t="2221" r="14073" b="1112"/>
          <a:stretch/>
        </p:blipFill>
        <p:spPr>
          <a:xfrm>
            <a:off x="228600" y="1676400"/>
            <a:ext cx="3227553" cy="4191000"/>
          </a:xfrm>
          <a:prstGeom prst="rect">
            <a:avLst/>
          </a:prstGeom>
          <a:ln w="25400">
            <a:solidFill>
              <a:schemeClr val="bg1"/>
            </a:solidFill>
          </a:ln>
        </p:spPr>
      </p:pic>
      <p:sp>
        <p:nvSpPr>
          <p:cNvPr id="3" name="TextBox 2"/>
          <p:cNvSpPr txBox="1"/>
          <p:nvPr/>
        </p:nvSpPr>
        <p:spPr>
          <a:xfrm>
            <a:off x="381000" y="228600"/>
            <a:ext cx="2286000" cy="1508105"/>
          </a:xfrm>
          <a:prstGeom prst="rect">
            <a:avLst/>
          </a:prstGeom>
          <a:noFill/>
        </p:spPr>
        <p:txBody>
          <a:bodyPr wrap="square" rtlCol="0">
            <a:spAutoFit/>
          </a:bodyPr>
          <a:lstStyle/>
          <a:p>
            <a:r>
              <a:rPr lang="en-US" sz="3200" dirty="0" smtClean="0">
                <a:latin typeface="Georgia" pitchFamily="18" charset="0"/>
              </a:rPr>
              <a:t>GILDING</a:t>
            </a:r>
          </a:p>
          <a:p>
            <a:endParaRPr lang="en-US" sz="3200" dirty="0" smtClean="0">
              <a:latin typeface="Georgia" pitchFamily="18" charset="0"/>
            </a:endParaRPr>
          </a:p>
          <a:p>
            <a:endParaRPr lang="en-US" sz="2800" dirty="0">
              <a:latin typeface="Georgia" pitchFamily="18" charset="0"/>
            </a:endParaRPr>
          </a:p>
        </p:txBody>
      </p:sp>
      <p:pic>
        <p:nvPicPr>
          <p:cNvPr id="2049" name="Picture 1" descr="S:\DOCENTS 07-Present\Docent Training\Italian\Kress Workshop\12 bole.jpg"/>
          <p:cNvPicPr>
            <a:picLocks noChangeAspect="1" noChangeArrowheads="1"/>
          </p:cNvPicPr>
          <p:nvPr/>
        </p:nvPicPr>
        <p:blipFill>
          <a:blip r:embed="rId4" cstate="print"/>
          <a:srcRect/>
          <a:stretch>
            <a:fillRect/>
          </a:stretch>
        </p:blipFill>
        <p:spPr bwMode="auto">
          <a:xfrm>
            <a:off x="3759200" y="1676400"/>
            <a:ext cx="5384800" cy="40386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resentationBackground working document.png"/>
          <p:cNvPicPr>
            <a:picLocks noChangeAspect="1"/>
          </p:cNvPicPr>
          <p:nvPr/>
        </p:nvPicPr>
        <p:blipFill>
          <a:blip r:embed="rId2" cstate="print"/>
          <a:stretch>
            <a:fillRect/>
          </a:stretch>
        </p:blipFill>
        <p:spPr>
          <a:xfrm>
            <a:off x="571" y="428"/>
            <a:ext cx="9142858" cy="6857143"/>
          </a:xfrm>
          <a:prstGeom prst="rect">
            <a:avLst/>
          </a:prstGeom>
          <a:noFill/>
          <a:ln>
            <a:noFill/>
          </a:ln>
        </p:spPr>
      </p:pic>
      <p:sp>
        <p:nvSpPr>
          <p:cNvPr id="5" name="TextBox 4"/>
          <p:cNvSpPr txBox="1"/>
          <p:nvPr/>
        </p:nvSpPr>
        <p:spPr>
          <a:xfrm>
            <a:off x="228600" y="1295400"/>
            <a:ext cx="5486400" cy="3600986"/>
          </a:xfrm>
          <a:prstGeom prst="rect">
            <a:avLst/>
          </a:prstGeom>
          <a:noFill/>
        </p:spPr>
        <p:txBody>
          <a:bodyPr wrap="square" rtlCol="0">
            <a:spAutoFit/>
          </a:bodyPr>
          <a:lstStyle/>
          <a:p>
            <a:pPr>
              <a:lnSpc>
                <a:spcPct val="150000"/>
              </a:lnSpc>
              <a:buFont typeface="Arial" pitchFamily="34" charset="0"/>
              <a:buChar char="•"/>
            </a:pPr>
            <a:r>
              <a:rPr lang="en-US" sz="2000" dirty="0" smtClean="0">
                <a:latin typeface="Georgia" pitchFamily="18" charset="0"/>
              </a:rPr>
              <a:t> FREE admission for scheduled school groups</a:t>
            </a:r>
          </a:p>
          <a:p>
            <a:pPr>
              <a:lnSpc>
                <a:spcPct val="150000"/>
              </a:lnSpc>
              <a:buFont typeface="Arial" pitchFamily="34" charset="0"/>
              <a:buChar char="•"/>
            </a:pPr>
            <a:r>
              <a:rPr lang="en-US" sz="2000" dirty="0" smtClean="0">
                <a:latin typeface="Georgia" pitchFamily="18" charset="0"/>
              </a:rPr>
              <a:t> Museum Tours</a:t>
            </a:r>
          </a:p>
          <a:p>
            <a:pPr>
              <a:lnSpc>
                <a:spcPct val="150000"/>
              </a:lnSpc>
              <a:buFont typeface="Arial" pitchFamily="34" charset="0"/>
              <a:buChar char="•"/>
            </a:pPr>
            <a:r>
              <a:rPr lang="en-US" sz="2000" dirty="0" smtClean="0">
                <a:latin typeface="Georgia" pitchFamily="18" charset="0"/>
              </a:rPr>
              <a:t> Collection &amp; Temporary Exhibitions</a:t>
            </a:r>
          </a:p>
          <a:p>
            <a:pPr>
              <a:lnSpc>
                <a:spcPct val="150000"/>
              </a:lnSpc>
              <a:buFont typeface="Arial" pitchFamily="34" charset="0"/>
              <a:buChar char="•"/>
            </a:pPr>
            <a:r>
              <a:rPr lang="en-US" sz="2000" dirty="0" smtClean="0">
                <a:latin typeface="Georgia" pitchFamily="18" charset="0"/>
              </a:rPr>
              <a:t> Bus Reimbursement</a:t>
            </a:r>
          </a:p>
          <a:p>
            <a:pPr>
              <a:lnSpc>
                <a:spcPct val="150000"/>
              </a:lnSpc>
              <a:buFont typeface="Arial" pitchFamily="34" charset="0"/>
              <a:buChar char="•"/>
            </a:pPr>
            <a:r>
              <a:rPr lang="en-US" sz="2000" dirty="0" smtClean="0">
                <a:latin typeface="Georgia" pitchFamily="18" charset="0"/>
              </a:rPr>
              <a:t> Educator Events</a:t>
            </a:r>
          </a:p>
          <a:p>
            <a:pPr>
              <a:lnSpc>
                <a:spcPct val="150000"/>
              </a:lnSpc>
              <a:buFont typeface="Arial" pitchFamily="34" charset="0"/>
              <a:buChar char="•"/>
            </a:pPr>
            <a:r>
              <a:rPr lang="en-US" sz="2000" dirty="0" smtClean="0">
                <a:latin typeface="Georgia" pitchFamily="18" charset="0"/>
              </a:rPr>
              <a:t> Classroom Resources</a:t>
            </a:r>
          </a:p>
          <a:p>
            <a:pPr>
              <a:lnSpc>
                <a:spcPct val="150000"/>
              </a:lnSpc>
              <a:buFont typeface="Arial" pitchFamily="34" charset="0"/>
              <a:buChar char="•"/>
            </a:pPr>
            <a:r>
              <a:rPr lang="en-US" sz="2000" dirty="0" smtClean="0">
                <a:latin typeface="Georgia" pitchFamily="18" charset="0"/>
              </a:rPr>
              <a:t> Public Programs</a:t>
            </a:r>
          </a:p>
          <a:p>
            <a:pPr>
              <a:buFont typeface="Arial" pitchFamily="34" charset="0"/>
              <a:buChar char="•"/>
            </a:pPr>
            <a:endParaRPr lang="en-US" dirty="0" smtClean="0">
              <a:latin typeface="Georgia" pitchFamily="18" charset="0"/>
            </a:endParaRPr>
          </a:p>
        </p:txBody>
      </p:sp>
      <p:pic>
        <p:nvPicPr>
          <p:cNvPr id="6" name="Picture 5" descr="91-29.tif"/>
          <p:cNvPicPr>
            <a:picLocks noChangeAspect="1"/>
          </p:cNvPicPr>
          <p:nvPr/>
        </p:nvPicPr>
        <p:blipFill>
          <a:blip r:embed="rId3" cstate="print">
            <a:clrChange>
              <a:clrFrom>
                <a:srgbClr val="9A4941"/>
              </a:clrFrom>
              <a:clrTo>
                <a:srgbClr val="9A4941">
                  <a:alpha val="0"/>
                </a:srgbClr>
              </a:clrTo>
            </a:clrChange>
          </a:blip>
          <a:srcRect l="10424" t="14634" r="11394" b="14634"/>
          <a:stretch>
            <a:fillRect/>
          </a:stretch>
        </p:blipFill>
        <p:spPr>
          <a:xfrm rot="900000">
            <a:off x="4383808" y="2009189"/>
            <a:ext cx="4295974" cy="4152775"/>
          </a:xfrm>
          <a:prstGeom prst="rect">
            <a:avLst/>
          </a:prstGeom>
        </p:spPr>
      </p:pic>
      <p:sp>
        <p:nvSpPr>
          <p:cNvPr id="7" name="Rectangle 6"/>
          <p:cNvSpPr/>
          <p:nvPr/>
        </p:nvSpPr>
        <p:spPr>
          <a:xfrm>
            <a:off x="381000" y="381000"/>
            <a:ext cx="2839239" cy="497957"/>
          </a:xfrm>
          <a:prstGeom prst="rect">
            <a:avLst/>
          </a:prstGeom>
        </p:spPr>
        <p:txBody>
          <a:bodyPr wrap="none">
            <a:spAutoFit/>
          </a:bodyPr>
          <a:lstStyle/>
          <a:p>
            <a:pPr>
              <a:lnSpc>
                <a:spcPct val="150000"/>
              </a:lnSpc>
            </a:pPr>
            <a:r>
              <a:rPr lang="en-US" sz="2000" b="1" dirty="0" smtClean="0">
                <a:solidFill>
                  <a:schemeClr val="bg1"/>
                </a:solidFill>
                <a:latin typeface="Georgia" pitchFamily="18" charset="0"/>
              </a:rPr>
              <a:t>Available Resources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DOCENTS 07-Present\Docent Training\Italian\Kress Workshop\Kress\2120.JPG"/>
          <p:cNvPicPr>
            <a:picLocks noChangeAspect="1" noChangeArrowheads="1"/>
          </p:cNvPicPr>
          <p:nvPr/>
        </p:nvPicPr>
        <p:blipFill>
          <a:blip r:embed="rId3" cstate="print"/>
          <a:srcRect/>
          <a:stretch>
            <a:fillRect/>
          </a:stretch>
        </p:blipFill>
        <p:spPr bwMode="auto">
          <a:xfrm>
            <a:off x="4495800" y="457200"/>
            <a:ext cx="4191000" cy="3143250"/>
          </a:xfrm>
          <a:prstGeom prst="rect">
            <a:avLst/>
          </a:prstGeom>
          <a:noFill/>
        </p:spPr>
      </p:pic>
      <p:pic>
        <p:nvPicPr>
          <p:cNvPr id="38915" name="Picture 3" descr="S:\DOCENTS 07-Present\Docent Training\Italian\Kress Workshop\Kress\2131.JPG"/>
          <p:cNvPicPr>
            <a:picLocks noChangeAspect="1" noChangeArrowheads="1"/>
          </p:cNvPicPr>
          <p:nvPr/>
        </p:nvPicPr>
        <p:blipFill>
          <a:blip r:embed="rId4" cstate="print"/>
          <a:srcRect/>
          <a:stretch>
            <a:fillRect/>
          </a:stretch>
        </p:blipFill>
        <p:spPr bwMode="auto">
          <a:xfrm>
            <a:off x="914400" y="457200"/>
            <a:ext cx="3028950" cy="4038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a TK cut gold leaf.jpg"/>
          <p:cNvPicPr>
            <a:picLocks noChangeAspect="1"/>
          </p:cNvPicPr>
          <p:nvPr/>
        </p:nvPicPr>
        <p:blipFill rotWithShape="1">
          <a:blip r:embed="rId3" cstate="print">
            <a:extLst>
              <a:ext uri="{28A0092B-C50C-407E-A947-70E740481C1C}">
                <a14:useLocalDpi xmlns:a14="http://schemas.microsoft.com/office/drawing/2010/main" xmlns="" val="0"/>
              </a:ext>
            </a:extLst>
          </a:blip>
          <a:srcRect l="9366" t="10891"/>
          <a:stretch/>
        </p:blipFill>
        <p:spPr>
          <a:xfrm>
            <a:off x="0" y="11545"/>
            <a:ext cx="3798455" cy="5578764"/>
          </a:xfrm>
          <a:prstGeom prst="rect">
            <a:avLst/>
          </a:prstGeom>
        </p:spPr>
      </p:pic>
      <p:pic>
        <p:nvPicPr>
          <p:cNvPr id="8" name="Picture 7" descr="14b transfer paper.jpg"/>
          <p:cNvPicPr>
            <a:picLocks noChangeAspect="1"/>
          </p:cNvPicPr>
          <p:nvPr/>
        </p:nvPicPr>
        <p:blipFill rotWithShape="1">
          <a:blip r:embed="rId4" cstate="print">
            <a:extLst>
              <a:ext uri="{28A0092B-C50C-407E-A947-70E740481C1C}">
                <a14:useLocalDpi xmlns:a14="http://schemas.microsoft.com/office/drawing/2010/main" xmlns="" val="0"/>
              </a:ext>
            </a:extLst>
          </a:blip>
          <a:srcRect t="16301"/>
          <a:stretch/>
        </p:blipFill>
        <p:spPr>
          <a:xfrm>
            <a:off x="4635963" y="2309"/>
            <a:ext cx="4508037" cy="5636491"/>
          </a:xfrm>
          <a:prstGeom prst="rect">
            <a:avLst/>
          </a:prstGeom>
        </p:spPr>
      </p:pic>
    </p:spTree>
    <p:extLst>
      <p:ext uri="{BB962C8B-B14F-4D97-AF65-F5344CB8AC3E}">
        <p14:creationId xmlns:p14="http://schemas.microsoft.com/office/powerpoint/2010/main" xmlns="" val="418513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c place paper.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114800" cy="2754535"/>
          </a:xfrm>
          <a:prstGeom prst="rect">
            <a:avLst/>
          </a:prstGeom>
        </p:spPr>
      </p:pic>
      <p:pic>
        <p:nvPicPr>
          <p:cNvPr id="3" name="Picture 2" descr="14d tk mostly done.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83405" y="27709"/>
            <a:ext cx="3060595" cy="4572000"/>
          </a:xfrm>
          <a:prstGeom prst="rect">
            <a:avLst/>
          </a:prstGeom>
        </p:spPr>
      </p:pic>
      <p:pic>
        <p:nvPicPr>
          <p:cNvPr id="4" name="Picture 3" descr="14 gild detail.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1000" y="2895600"/>
            <a:ext cx="5482480" cy="3670090"/>
          </a:xfrm>
          <a:prstGeom prst="rect">
            <a:avLst/>
          </a:prstGeom>
        </p:spPr>
      </p:pic>
    </p:spTree>
    <p:extLst>
      <p:ext uri="{BB962C8B-B14F-4D97-AF65-F5344CB8AC3E}">
        <p14:creationId xmlns:p14="http://schemas.microsoft.com/office/powerpoint/2010/main" xmlns="" val="154726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c brush away.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038600" cy="3028950"/>
          </a:xfrm>
          <a:prstGeom prst="rect">
            <a:avLst/>
          </a:prstGeom>
        </p:spPr>
      </p:pic>
      <p:pic>
        <p:nvPicPr>
          <p:cNvPr id="3" name="Picture 2" descr="15b tk burnish.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93220" y="1981200"/>
            <a:ext cx="3264635" cy="4876800"/>
          </a:xfrm>
          <a:prstGeom prst="rect">
            <a:avLst/>
          </a:prstGeom>
        </p:spPr>
      </p:pic>
      <p:pic>
        <p:nvPicPr>
          <p:cNvPr id="4" name="Picture 3" descr="2128.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52800" y="3676073"/>
            <a:ext cx="2386445" cy="3181927"/>
          </a:xfrm>
          <a:prstGeom prst="rect">
            <a:avLst/>
          </a:prstGeom>
        </p:spPr>
      </p:pic>
    </p:spTree>
    <p:extLst>
      <p:ext uri="{BB962C8B-B14F-4D97-AF65-F5344CB8AC3E}">
        <p14:creationId xmlns:p14="http://schemas.microsoft.com/office/powerpoint/2010/main" xmlns="" val="2136400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 punchwork.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24400" y="57150"/>
            <a:ext cx="4140200" cy="310515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11000"/>
                    </a14:imgEffect>
                    <a14:imgEffect>
                      <a14:brightnessContrast bright="13000"/>
                    </a14:imgEffect>
                  </a14:imgLayer>
                </a14:imgProps>
              </a:ext>
              <a:ext uri="{28A0092B-C50C-407E-A947-70E740481C1C}">
                <a14:useLocalDpi xmlns:a14="http://schemas.microsoft.com/office/drawing/2010/main" xmlns="" val="0"/>
              </a:ext>
            </a:extLst>
          </a:blip>
          <a:srcRect l="27047" t="1111" r="24053" b="1111"/>
          <a:stretch/>
        </p:blipFill>
        <p:spPr>
          <a:xfrm>
            <a:off x="228600" y="228600"/>
            <a:ext cx="3589541" cy="6446520"/>
          </a:xfrm>
          <a:prstGeom prst="rect">
            <a:avLst/>
          </a:prstGeom>
          <a:ln w="25400">
            <a:solidFill>
              <a:schemeClr val="bg1"/>
            </a:solidFill>
          </a:ln>
        </p:spPr>
      </p:pic>
      <p:pic>
        <p:nvPicPr>
          <p:cNvPr id="5" name="Picture 4" descr="18 TK compass.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48200" y="3429000"/>
            <a:ext cx="4270279" cy="3202709"/>
          </a:xfrm>
          <a:prstGeom prst="rect">
            <a:avLst/>
          </a:prstGeom>
        </p:spPr>
      </p:pic>
    </p:spTree>
    <p:extLst>
      <p:ext uri="{BB962C8B-B14F-4D97-AF65-F5344CB8AC3E}">
        <p14:creationId xmlns:p14="http://schemas.microsoft.com/office/powerpoint/2010/main" xmlns="" val="2062532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 white.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67200" y="571500"/>
            <a:ext cx="4114800" cy="30861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l="25051" t="4445" r="21059" b="5555"/>
          <a:stretch/>
        </p:blipFill>
        <p:spPr>
          <a:xfrm>
            <a:off x="304800" y="609600"/>
            <a:ext cx="3556001" cy="5334000"/>
          </a:xfrm>
          <a:prstGeom prst="rect">
            <a:avLst/>
          </a:prstGeom>
          <a:ln w="25400">
            <a:solidFill>
              <a:schemeClr val="bg1"/>
            </a:solidFill>
          </a:ln>
        </p:spPr>
      </p:pic>
    </p:spTree>
    <p:extLst>
      <p:ext uri="{BB962C8B-B14F-4D97-AF65-F5344CB8AC3E}">
        <p14:creationId xmlns:p14="http://schemas.microsoft.com/office/powerpoint/2010/main" xmlns="" val="4264124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5181600" cy="523220"/>
          </a:xfrm>
          <a:prstGeom prst="rect">
            <a:avLst/>
          </a:prstGeom>
          <a:noFill/>
        </p:spPr>
        <p:txBody>
          <a:bodyPr wrap="square" rtlCol="0">
            <a:spAutoFit/>
          </a:bodyPr>
          <a:lstStyle/>
          <a:p>
            <a:r>
              <a:rPr lang="en-US" sz="2800" dirty="0" smtClean="0">
                <a:latin typeface="Georgia"/>
                <a:cs typeface="Georgia"/>
              </a:rPr>
              <a:t>Painting with Egg Tempera</a:t>
            </a:r>
            <a:endParaRPr lang="en-US" sz="2800" dirty="0">
              <a:latin typeface="Georgia"/>
              <a:cs typeface="Georgia"/>
            </a:endParaRPr>
          </a:p>
        </p:txBody>
      </p:sp>
      <p:pic>
        <p:nvPicPr>
          <p:cNvPr id="4" name="Picture 3" descr="21a yolk.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2286000"/>
            <a:ext cx="2703526" cy="4038600"/>
          </a:xfrm>
          <a:prstGeom prst="rect">
            <a:avLst/>
          </a:prstGeom>
        </p:spPr>
      </p:pic>
      <p:pic>
        <p:nvPicPr>
          <p:cNvPr id="5" name="Picture 4" descr="2107.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81800" y="381000"/>
            <a:ext cx="1943100" cy="2590800"/>
          </a:xfrm>
          <a:prstGeom prst="rect">
            <a:avLst/>
          </a:prstGeom>
        </p:spPr>
      </p:pic>
      <p:pic>
        <p:nvPicPr>
          <p:cNvPr id="6" name="Picture 5" descr="24 blue paint.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05600" y="3276600"/>
            <a:ext cx="2228850" cy="2971800"/>
          </a:xfrm>
          <a:prstGeom prst="rect">
            <a:avLst/>
          </a:prstGeom>
        </p:spPr>
      </p:pic>
      <p:pic>
        <p:nvPicPr>
          <p:cNvPr id="7" name="Picture 6" descr="22 getting pigment.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29000" y="2362200"/>
            <a:ext cx="2971800" cy="3962400"/>
          </a:xfrm>
          <a:prstGeom prst="rect">
            <a:avLst/>
          </a:prstGeom>
        </p:spPr>
      </p:pic>
    </p:spTree>
    <p:extLst>
      <p:ext uri="{BB962C8B-B14F-4D97-AF65-F5344CB8AC3E}">
        <p14:creationId xmlns:p14="http://schemas.microsoft.com/office/powerpoint/2010/main" xmlns="" val="3921203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a blue line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8580" y="1371600"/>
            <a:ext cx="3264635" cy="4876800"/>
          </a:xfrm>
          <a:prstGeom prst="rect">
            <a:avLst/>
          </a:prstGeom>
        </p:spPr>
      </p:pic>
      <p:pic>
        <p:nvPicPr>
          <p:cNvPr id="4" name="Picture 3" descr="2165.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48200" y="1371600"/>
            <a:ext cx="3657600" cy="4876800"/>
          </a:xfrm>
          <a:prstGeom prst="rect">
            <a:avLst/>
          </a:prstGeom>
        </p:spPr>
      </p:pic>
    </p:spTree>
    <p:extLst>
      <p:ext uri="{BB962C8B-B14F-4D97-AF65-F5344CB8AC3E}">
        <p14:creationId xmlns:p14="http://schemas.microsoft.com/office/powerpoint/2010/main" xmlns="" val="3031539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2000"/>
                    </a14:imgEffect>
                    <a14:imgEffect>
                      <a14:brightnessContrast bright="21000"/>
                    </a14:imgEffect>
                  </a14:imgLayer>
                </a14:imgProps>
              </a:ext>
              <a:ext uri="{28A0092B-C50C-407E-A947-70E740481C1C}">
                <a14:useLocalDpi xmlns:a14="http://schemas.microsoft.com/office/drawing/2010/main" xmlns="" val="0"/>
              </a:ext>
            </a:extLst>
          </a:blip>
          <a:srcRect l="25051" r="29043" b="6666"/>
          <a:stretch/>
        </p:blipFill>
        <p:spPr>
          <a:xfrm>
            <a:off x="279762" y="228600"/>
            <a:ext cx="3530238" cy="6446520"/>
          </a:xfrm>
          <a:prstGeom prst="rect">
            <a:avLst/>
          </a:prstGeom>
          <a:ln w="25400">
            <a:solidFill>
              <a:schemeClr val="bg1"/>
            </a:solidFill>
          </a:ln>
        </p:spPr>
      </p:pic>
      <p:pic>
        <p:nvPicPr>
          <p:cNvPr id="3" name="Picture 2" descr="29a red glaze.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00600" y="1066800"/>
            <a:ext cx="4057650" cy="5410200"/>
          </a:xfrm>
          <a:prstGeom prst="rect">
            <a:avLst/>
          </a:prstGeom>
        </p:spPr>
      </p:pic>
    </p:spTree>
    <p:extLst>
      <p:ext uri="{BB962C8B-B14F-4D97-AF65-F5344CB8AC3E}">
        <p14:creationId xmlns:p14="http://schemas.microsoft.com/office/powerpoint/2010/main" xmlns="" val="409881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4a face.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0600" y="2743200"/>
            <a:ext cx="2629845" cy="3928533"/>
          </a:xfrm>
          <a:prstGeom prst="rect">
            <a:avLst/>
          </a:prstGeom>
        </p:spPr>
      </p:pic>
      <p:pic>
        <p:nvPicPr>
          <p:cNvPr id="4" name="Picture 3" descr="33a under.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1000" y="20782"/>
            <a:ext cx="3920851" cy="2624702"/>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9000"/>
                    </a14:imgEffect>
                    <a14:imgEffect>
                      <a14:brightnessContrast bright="9000"/>
                    </a14:imgEffect>
                  </a14:imgLayer>
                </a14:imgProps>
              </a:ext>
              <a:ext uri="{28A0092B-C50C-407E-A947-70E740481C1C}">
                <a14:useLocalDpi xmlns:a14="http://schemas.microsoft.com/office/drawing/2010/main" xmlns="" val="0"/>
              </a:ext>
            </a:extLst>
          </a:blip>
          <a:srcRect l="27047" t="1111" r="24053" b="1111"/>
          <a:stretch/>
        </p:blipFill>
        <p:spPr>
          <a:xfrm>
            <a:off x="4724400" y="152400"/>
            <a:ext cx="3631971" cy="6522720"/>
          </a:xfrm>
          <a:prstGeom prst="rect">
            <a:avLst/>
          </a:prstGeom>
          <a:ln w="25400">
            <a:solidFill>
              <a:schemeClr val="bg1"/>
            </a:solidFill>
          </a:ln>
        </p:spPr>
      </p:pic>
    </p:spTree>
    <p:extLst>
      <p:ext uri="{BB962C8B-B14F-4D97-AF65-F5344CB8AC3E}">
        <p14:creationId xmlns:p14="http://schemas.microsoft.com/office/powerpoint/2010/main" xmlns="" val="410555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Background working document.png"/>
          <p:cNvPicPr>
            <a:picLocks noChangeAspect="1"/>
          </p:cNvPicPr>
          <p:nvPr/>
        </p:nvPicPr>
        <p:blipFill>
          <a:blip r:embed="rId2" cstate="print"/>
          <a:stretch>
            <a:fillRect/>
          </a:stretch>
        </p:blipFill>
        <p:spPr>
          <a:xfrm>
            <a:off x="1142" y="0"/>
            <a:ext cx="9142858" cy="6857143"/>
          </a:xfrm>
          <a:prstGeom prst="rect">
            <a:avLst/>
          </a:prstGeom>
          <a:noFill/>
          <a:ln>
            <a:noFill/>
          </a:ln>
        </p:spPr>
      </p:pic>
      <p:sp>
        <p:nvSpPr>
          <p:cNvPr id="4" name="Rectangle 3"/>
          <p:cNvSpPr/>
          <p:nvPr/>
        </p:nvSpPr>
        <p:spPr>
          <a:xfrm>
            <a:off x="304800" y="457200"/>
            <a:ext cx="1983235" cy="400110"/>
          </a:xfrm>
          <a:prstGeom prst="rect">
            <a:avLst/>
          </a:prstGeom>
        </p:spPr>
        <p:txBody>
          <a:bodyPr wrap="none">
            <a:spAutoFit/>
          </a:bodyPr>
          <a:lstStyle/>
          <a:p>
            <a:r>
              <a:rPr lang="en-US" sz="2000" b="1" dirty="0" smtClean="0">
                <a:solidFill>
                  <a:schemeClr val="bg1"/>
                </a:solidFill>
                <a:latin typeface="Georgia" pitchFamily="18" charset="0"/>
              </a:rPr>
              <a:t>Guided Tours</a:t>
            </a:r>
            <a:endParaRPr lang="en-US" sz="2000" b="1" dirty="0">
              <a:solidFill>
                <a:schemeClr val="bg1"/>
              </a:solidFill>
              <a:latin typeface="Georgia" pitchFamily="18" charset="0"/>
            </a:endParaRPr>
          </a:p>
        </p:txBody>
      </p:sp>
      <p:pic>
        <p:nvPicPr>
          <p:cNvPr id="1026" name="Picture 2" descr="S:\NOMA INFO\Photos\2012 Docent Tours\DSC00977.JPG"/>
          <p:cNvPicPr>
            <a:picLocks noChangeAspect="1" noChangeArrowheads="1"/>
          </p:cNvPicPr>
          <p:nvPr/>
        </p:nvPicPr>
        <p:blipFill>
          <a:blip r:embed="rId3" cstate="print"/>
          <a:srcRect l="15942" t="15267" r="2899" b="1854"/>
          <a:stretch>
            <a:fillRect/>
          </a:stretch>
        </p:blipFill>
        <p:spPr bwMode="auto">
          <a:xfrm>
            <a:off x="4315327" y="1295400"/>
            <a:ext cx="4828673" cy="3276600"/>
          </a:xfrm>
          <a:prstGeom prst="rect">
            <a:avLst/>
          </a:prstGeom>
          <a:noFill/>
        </p:spPr>
      </p:pic>
      <p:pic>
        <p:nvPicPr>
          <p:cNvPr id="6" name="Picture 5" descr="Z:\IAE Pictures\Mini Masters photos\Rockman.jpg"/>
          <p:cNvPicPr>
            <a:picLocks noChangeAspect="1" noChangeArrowheads="1"/>
          </p:cNvPicPr>
          <p:nvPr/>
        </p:nvPicPr>
        <p:blipFill>
          <a:blip r:embed="rId4" cstate="print"/>
          <a:srcRect r="17391" b="-2163"/>
          <a:stretch>
            <a:fillRect/>
          </a:stretch>
        </p:blipFill>
        <p:spPr bwMode="auto">
          <a:xfrm>
            <a:off x="0" y="1295400"/>
            <a:ext cx="4066162" cy="3352800"/>
          </a:xfrm>
          <a:prstGeom prst="rect">
            <a:avLst/>
          </a:prstGeom>
          <a:noFill/>
        </p:spPr>
      </p:pic>
      <p:sp>
        <p:nvSpPr>
          <p:cNvPr id="8" name="TextBox 7"/>
          <p:cNvSpPr txBox="1"/>
          <p:nvPr/>
        </p:nvSpPr>
        <p:spPr>
          <a:xfrm>
            <a:off x="228600" y="4648200"/>
            <a:ext cx="7010400" cy="2031325"/>
          </a:xfrm>
          <a:prstGeom prst="rect">
            <a:avLst/>
          </a:prstGeom>
          <a:noFill/>
        </p:spPr>
        <p:txBody>
          <a:bodyPr wrap="square" rtlCol="0">
            <a:spAutoFit/>
          </a:bodyPr>
          <a:lstStyle/>
          <a:p>
            <a:pPr>
              <a:lnSpc>
                <a:spcPct val="150000"/>
              </a:lnSpc>
              <a:buFont typeface="Arial" pitchFamily="34" charset="0"/>
              <a:buChar char="•"/>
            </a:pPr>
            <a:r>
              <a:rPr lang="en-US" dirty="0" smtClean="0">
                <a:latin typeface="Georgia" pitchFamily="18" charset="0"/>
              </a:rPr>
              <a:t>  Teacher-directed or Docent-led</a:t>
            </a:r>
          </a:p>
          <a:p>
            <a:pPr>
              <a:lnSpc>
                <a:spcPct val="150000"/>
              </a:lnSpc>
              <a:buFont typeface="Arial" pitchFamily="34" charset="0"/>
              <a:buChar char="•"/>
            </a:pPr>
            <a:r>
              <a:rPr lang="en-US" dirty="0">
                <a:latin typeface="Georgia" pitchFamily="18" charset="0"/>
              </a:rPr>
              <a:t> </a:t>
            </a:r>
            <a:r>
              <a:rPr lang="en-US" dirty="0" smtClean="0">
                <a:latin typeface="Georgia" pitchFamily="18" charset="0"/>
              </a:rPr>
              <a:t> Small Groups</a:t>
            </a:r>
          </a:p>
          <a:p>
            <a:pPr>
              <a:lnSpc>
                <a:spcPct val="150000"/>
              </a:lnSpc>
              <a:buFont typeface="Arial" pitchFamily="34" charset="0"/>
              <a:buChar char="•"/>
            </a:pPr>
            <a:r>
              <a:rPr lang="en-US" dirty="0" smtClean="0">
                <a:latin typeface="Georgia" pitchFamily="18" charset="0"/>
              </a:rPr>
              <a:t>  Themed approaches (Visual Art, Social Studies, Language Arts)</a:t>
            </a:r>
          </a:p>
          <a:p>
            <a:pPr>
              <a:lnSpc>
                <a:spcPct val="150000"/>
              </a:lnSpc>
              <a:buFont typeface="Arial" pitchFamily="34" charset="0"/>
              <a:buChar char="•"/>
            </a:pPr>
            <a:r>
              <a:rPr lang="en-US" dirty="0">
                <a:latin typeface="Georgia" pitchFamily="18" charset="0"/>
              </a:rPr>
              <a:t> </a:t>
            </a:r>
            <a:r>
              <a:rPr lang="en-US" dirty="0" smtClean="0">
                <a:latin typeface="Georgia" pitchFamily="18" charset="0"/>
              </a:rPr>
              <a:t> Free with appointment</a:t>
            </a:r>
          </a:p>
          <a:p>
            <a:pPr>
              <a:buFont typeface="Arial" pitchFamily="34" charset="0"/>
              <a:buChar char="•"/>
            </a:pPr>
            <a:endParaRPr lang="en-US" dirty="0">
              <a:latin typeface="Georgia"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b beard.jpg"/>
          <p:cNvPicPr>
            <a:picLocks noChangeAspect="1"/>
          </p:cNvPicPr>
          <p:nvPr/>
        </p:nvPicPr>
        <p:blipFill rotWithShape="1">
          <a:blip r:embed="rId3" cstate="print">
            <a:extLst>
              <a:ext uri="{28A0092B-C50C-407E-A947-70E740481C1C}">
                <a14:useLocalDpi xmlns:a14="http://schemas.microsoft.com/office/drawing/2010/main" xmlns="" val="0"/>
              </a:ext>
            </a:extLst>
          </a:blip>
          <a:srcRect l="19127" b="13577"/>
          <a:stretch/>
        </p:blipFill>
        <p:spPr>
          <a:xfrm>
            <a:off x="228600" y="3276600"/>
            <a:ext cx="3803060" cy="3048000"/>
          </a:xfrm>
          <a:prstGeom prst="rect">
            <a:avLst/>
          </a:prstGeom>
        </p:spPr>
      </p:pic>
      <p:pic>
        <p:nvPicPr>
          <p:cNvPr id="4" name="Picture 3" descr="2175.JPG"/>
          <p:cNvPicPr>
            <a:picLocks noChangeAspect="1"/>
          </p:cNvPicPr>
          <p:nvPr/>
        </p:nvPicPr>
        <p:blipFill rotWithShape="1">
          <a:blip r:embed="rId4" cstate="print">
            <a:extLst>
              <a:ext uri="{28A0092B-C50C-407E-A947-70E740481C1C}">
                <a14:useLocalDpi xmlns:a14="http://schemas.microsoft.com/office/drawing/2010/main" xmlns="" val="0"/>
              </a:ext>
            </a:extLst>
          </a:blip>
          <a:srcRect l="37121" t="24916" r="21211" b="36027"/>
          <a:stretch/>
        </p:blipFill>
        <p:spPr>
          <a:xfrm>
            <a:off x="4267200" y="3276600"/>
            <a:ext cx="4443905" cy="3124200"/>
          </a:xfrm>
          <a:prstGeom prst="rect">
            <a:avLst/>
          </a:prstGeom>
        </p:spPr>
      </p:pic>
    </p:spTree>
    <p:extLst>
      <p:ext uri="{BB962C8B-B14F-4D97-AF65-F5344CB8AC3E}">
        <p14:creationId xmlns:p14="http://schemas.microsoft.com/office/powerpoint/2010/main" xmlns="" val="946859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75.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442308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8 mordant gild.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0" y="609600"/>
            <a:ext cx="3519685" cy="5257800"/>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375464"/>
            <a:ext cx="3657600" cy="6477918"/>
          </a:xfrm>
          <a:prstGeom prst="rect">
            <a:avLst/>
          </a:prstGeom>
          <a:noFill/>
          <a:ln w="25400">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205382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09.JPG"/>
          <p:cNvPicPr>
            <a:picLocks noChangeAspect="1"/>
          </p:cNvPicPr>
          <p:nvPr/>
        </p:nvPicPr>
        <p:blipFill rotWithShape="1">
          <a:blip r:embed="rId2" cstate="print">
            <a:extLst>
              <a:ext uri="{28A0092B-C50C-407E-A947-70E740481C1C}">
                <a14:useLocalDpi xmlns:a14="http://schemas.microsoft.com/office/drawing/2010/main" xmlns="" val="0"/>
              </a:ext>
            </a:extLst>
          </a:blip>
          <a:srcRect l="6878" r="18567"/>
          <a:stretch/>
        </p:blipFill>
        <p:spPr>
          <a:xfrm>
            <a:off x="228600" y="304800"/>
            <a:ext cx="3579091" cy="6400800"/>
          </a:xfrm>
          <a:prstGeom prst="rect">
            <a:avLst/>
          </a:prstGeom>
        </p:spPr>
      </p:pic>
      <p:pic>
        <p:nvPicPr>
          <p:cNvPr id="3" name="Picture 2" descr="210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14800" y="304800"/>
            <a:ext cx="2514600" cy="3352800"/>
          </a:xfrm>
          <a:prstGeom prst="rect">
            <a:avLst/>
          </a:prstGeom>
        </p:spPr>
      </p:pic>
    </p:spTree>
    <p:extLst>
      <p:ext uri="{BB962C8B-B14F-4D97-AF65-F5344CB8AC3E}">
        <p14:creationId xmlns:p14="http://schemas.microsoft.com/office/powerpoint/2010/main" xmlns="" val="4170249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era Painting Steps.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6000" y="18473"/>
            <a:ext cx="5299364" cy="6858000"/>
          </a:xfrm>
          <a:prstGeom prst="rect">
            <a:avLst/>
          </a:prstGeom>
        </p:spPr>
      </p:pic>
    </p:spTree>
    <p:extLst>
      <p:ext uri="{BB962C8B-B14F-4D97-AF65-F5344CB8AC3E}">
        <p14:creationId xmlns:p14="http://schemas.microsoft.com/office/powerpoint/2010/main" xmlns="" val="237060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Background working document.png"/>
          <p:cNvPicPr>
            <a:picLocks noChangeAspect="1"/>
          </p:cNvPicPr>
          <p:nvPr/>
        </p:nvPicPr>
        <p:blipFill>
          <a:blip r:embed="rId2" cstate="print"/>
          <a:stretch>
            <a:fillRect/>
          </a:stretch>
        </p:blipFill>
        <p:spPr>
          <a:xfrm>
            <a:off x="0" y="0"/>
            <a:ext cx="9142858" cy="6857143"/>
          </a:xfrm>
          <a:prstGeom prst="rect">
            <a:avLst/>
          </a:prstGeom>
          <a:noFill/>
          <a:ln>
            <a:noFill/>
          </a:ln>
        </p:spPr>
      </p:pic>
      <p:sp>
        <p:nvSpPr>
          <p:cNvPr id="5" name="TextBox 4"/>
          <p:cNvSpPr txBox="1"/>
          <p:nvPr/>
        </p:nvSpPr>
        <p:spPr>
          <a:xfrm>
            <a:off x="381000" y="457200"/>
            <a:ext cx="4419600" cy="400110"/>
          </a:xfrm>
          <a:prstGeom prst="rect">
            <a:avLst/>
          </a:prstGeom>
          <a:noFill/>
        </p:spPr>
        <p:txBody>
          <a:bodyPr wrap="square" rtlCol="0">
            <a:spAutoFit/>
          </a:bodyPr>
          <a:lstStyle/>
          <a:p>
            <a:r>
              <a:rPr lang="en-US" sz="2000" b="1" dirty="0" smtClean="0">
                <a:solidFill>
                  <a:schemeClr val="bg1"/>
                </a:solidFill>
                <a:latin typeface="Georgia" pitchFamily="18" charset="0"/>
              </a:rPr>
              <a:t>Permanent Collection</a:t>
            </a:r>
            <a:endParaRPr lang="en-US" sz="2000" b="1" dirty="0">
              <a:solidFill>
                <a:schemeClr val="bg1"/>
              </a:solidFill>
              <a:latin typeface="Georgia" pitchFamily="18" charset="0"/>
            </a:endParaRPr>
          </a:p>
        </p:txBody>
      </p:sp>
      <p:pic>
        <p:nvPicPr>
          <p:cNvPr id="10" name="Picture 5" descr="S:\NOMA INFO\Permanent Collection Images\Images\2003.160.1-2.jpg"/>
          <p:cNvPicPr>
            <a:picLocks noChangeAspect="1" noChangeArrowheads="1"/>
          </p:cNvPicPr>
          <p:nvPr/>
        </p:nvPicPr>
        <p:blipFill>
          <a:blip r:embed="rId3" cstate="print"/>
          <a:srcRect/>
          <a:stretch>
            <a:fillRect/>
          </a:stretch>
        </p:blipFill>
        <p:spPr bwMode="auto">
          <a:xfrm>
            <a:off x="7086600" y="4191000"/>
            <a:ext cx="1676400" cy="2075003"/>
          </a:xfrm>
          <a:prstGeom prst="rect">
            <a:avLst/>
          </a:prstGeom>
          <a:noFill/>
        </p:spPr>
      </p:pic>
      <p:sp>
        <p:nvSpPr>
          <p:cNvPr id="12" name="TextBox 11"/>
          <p:cNvSpPr txBox="1"/>
          <p:nvPr/>
        </p:nvSpPr>
        <p:spPr>
          <a:xfrm>
            <a:off x="4724400" y="990600"/>
            <a:ext cx="5791200" cy="3170099"/>
          </a:xfrm>
          <a:prstGeom prst="rect">
            <a:avLst/>
          </a:prstGeom>
          <a:noFill/>
        </p:spPr>
        <p:txBody>
          <a:bodyPr wrap="square" rtlCol="0">
            <a:spAutoFit/>
          </a:bodyPr>
          <a:lstStyle/>
          <a:p>
            <a:pPr>
              <a:lnSpc>
                <a:spcPct val="150000"/>
              </a:lnSpc>
              <a:buFont typeface="Arial" pitchFamily="34" charset="0"/>
              <a:buChar char="•"/>
            </a:pPr>
            <a:r>
              <a:rPr lang="en-US" sz="2000" dirty="0" smtClean="0">
                <a:latin typeface="Georgia" pitchFamily="18" charset="0"/>
              </a:rPr>
              <a:t>  Encyclopedic museum</a:t>
            </a:r>
          </a:p>
          <a:p>
            <a:pPr>
              <a:lnSpc>
                <a:spcPct val="150000"/>
              </a:lnSpc>
              <a:buFont typeface="Arial" pitchFamily="34" charset="0"/>
              <a:buChar char="•"/>
            </a:pPr>
            <a:r>
              <a:rPr lang="en-US" sz="2000" dirty="0" smtClean="0">
                <a:latin typeface="Georgia" pitchFamily="18" charset="0"/>
              </a:rPr>
              <a:t>  Over 4000 years of art</a:t>
            </a:r>
          </a:p>
          <a:p>
            <a:pPr>
              <a:lnSpc>
                <a:spcPct val="150000"/>
              </a:lnSpc>
              <a:buFont typeface="Arial" pitchFamily="34" charset="0"/>
              <a:buChar char="•"/>
            </a:pPr>
            <a:r>
              <a:rPr lang="en-US" sz="2000" dirty="0" smtClean="0">
                <a:latin typeface="Georgia" pitchFamily="18" charset="0"/>
              </a:rPr>
              <a:t>  Cultures from around the world</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 </a:t>
            </a:r>
            <a:r>
              <a:rPr lang="en-US" sz="2000" dirty="0" err="1" smtClean="0">
                <a:latin typeface="Georgia" pitchFamily="18" charset="0"/>
              </a:rPr>
              <a:t>Besthoff</a:t>
            </a:r>
            <a:r>
              <a:rPr lang="en-US" sz="2000" dirty="0" smtClean="0">
                <a:latin typeface="Georgia" pitchFamily="18" charset="0"/>
              </a:rPr>
              <a:t> Sculpture Garden</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 Neoclassical building</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 Changing installations</a:t>
            </a:r>
          </a:p>
          <a:p>
            <a:endParaRPr lang="en-US" sz="2000" dirty="0">
              <a:latin typeface="Georgia" pitchFamily="18" charset="0"/>
            </a:endParaRPr>
          </a:p>
        </p:txBody>
      </p:sp>
      <p:pic>
        <p:nvPicPr>
          <p:cNvPr id="13" name="Picture 12" descr="31-1.jpg"/>
          <p:cNvPicPr/>
          <p:nvPr/>
        </p:nvPicPr>
        <p:blipFill>
          <a:blip r:embed="rId4" cstate="print"/>
          <a:stretch>
            <a:fillRect/>
          </a:stretch>
        </p:blipFill>
        <p:spPr>
          <a:xfrm>
            <a:off x="228600" y="1524000"/>
            <a:ext cx="2590800" cy="4800600"/>
          </a:xfrm>
          <a:prstGeom prst="rect">
            <a:avLst/>
          </a:prstGeom>
        </p:spPr>
      </p:pic>
      <p:pic>
        <p:nvPicPr>
          <p:cNvPr id="9" name="Picture 2" descr="S:\NOMA INFO\Permanent Collection Images\Images\79-345.jpg"/>
          <p:cNvPicPr>
            <a:picLocks noChangeAspect="1" noChangeArrowheads="1"/>
          </p:cNvPicPr>
          <p:nvPr/>
        </p:nvPicPr>
        <p:blipFill>
          <a:blip r:embed="rId5" cstate="print"/>
          <a:srcRect/>
          <a:stretch>
            <a:fillRect/>
          </a:stretch>
        </p:blipFill>
        <p:spPr bwMode="auto">
          <a:xfrm>
            <a:off x="2971800" y="4114800"/>
            <a:ext cx="1143000" cy="2102068"/>
          </a:xfrm>
          <a:prstGeom prst="rect">
            <a:avLst/>
          </a:prstGeom>
          <a:noFill/>
        </p:spPr>
      </p:pic>
      <p:pic>
        <p:nvPicPr>
          <p:cNvPr id="8" name="Picture 12" descr="S:\SCHOOLS &amp; EDUCATORS\Educator Events\Educator Workshops\Educator Workshops 2011-2012\Literacy I - October 12, 2011\Images\Three Figures and Four Benches.jpg"/>
          <p:cNvPicPr>
            <a:picLocks noChangeAspect="1" noChangeArrowheads="1"/>
          </p:cNvPicPr>
          <p:nvPr/>
        </p:nvPicPr>
        <p:blipFill>
          <a:blip r:embed="rId6" cstate="print"/>
          <a:srcRect/>
          <a:stretch>
            <a:fillRect/>
          </a:stretch>
        </p:blipFill>
        <p:spPr bwMode="auto">
          <a:xfrm>
            <a:off x="4292854" y="4038600"/>
            <a:ext cx="2494306" cy="22098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Background working document.png"/>
          <p:cNvPicPr>
            <a:picLocks noChangeAspect="1"/>
          </p:cNvPicPr>
          <p:nvPr/>
        </p:nvPicPr>
        <p:blipFill>
          <a:blip r:embed="rId2" cstate="print"/>
          <a:stretch>
            <a:fillRect/>
          </a:stretch>
        </p:blipFill>
        <p:spPr>
          <a:xfrm>
            <a:off x="571" y="428"/>
            <a:ext cx="9142858" cy="6857143"/>
          </a:xfrm>
          <a:prstGeom prst="rect">
            <a:avLst/>
          </a:prstGeom>
          <a:noFill/>
          <a:ln>
            <a:noFill/>
          </a:ln>
        </p:spPr>
      </p:pic>
      <p:pic>
        <p:nvPicPr>
          <p:cNvPr id="2050" name="Picture 2" descr="Z:\IAE Pictures\Family Day 1.27.15\20150124_NOMA_FamilyDay_Alokhin_0091.jpg"/>
          <p:cNvPicPr>
            <a:picLocks noChangeAspect="1" noChangeArrowheads="1"/>
          </p:cNvPicPr>
          <p:nvPr/>
        </p:nvPicPr>
        <p:blipFill>
          <a:blip r:embed="rId3" cstate="print"/>
          <a:srcRect/>
          <a:stretch>
            <a:fillRect/>
          </a:stretch>
        </p:blipFill>
        <p:spPr bwMode="auto">
          <a:xfrm>
            <a:off x="1828800" y="2514600"/>
            <a:ext cx="5486400" cy="3657600"/>
          </a:xfrm>
          <a:prstGeom prst="rect">
            <a:avLst/>
          </a:prstGeom>
          <a:noFill/>
        </p:spPr>
      </p:pic>
      <p:sp>
        <p:nvSpPr>
          <p:cNvPr id="5" name="TextBox 4"/>
          <p:cNvSpPr txBox="1"/>
          <p:nvPr/>
        </p:nvSpPr>
        <p:spPr>
          <a:xfrm>
            <a:off x="304800" y="381000"/>
            <a:ext cx="3810000" cy="400110"/>
          </a:xfrm>
          <a:prstGeom prst="rect">
            <a:avLst/>
          </a:prstGeom>
          <a:noFill/>
        </p:spPr>
        <p:txBody>
          <a:bodyPr wrap="square" rtlCol="0">
            <a:spAutoFit/>
          </a:bodyPr>
          <a:lstStyle/>
          <a:p>
            <a:r>
              <a:rPr lang="en-US" sz="2000" b="1" dirty="0" smtClean="0">
                <a:solidFill>
                  <a:schemeClr val="bg1"/>
                </a:solidFill>
                <a:latin typeface="Georgia" pitchFamily="18" charset="0"/>
              </a:rPr>
              <a:t>Educator Events</a:t>
            </a:r>
            <a:endParaRPr lang="en-US" sz="2000" b="1" dirty="0">
              <a:solidFill>
                <a:schemeClr val="bg1"/>
              </a:solidFill>
              <a:latin typeface="Georgia" pitchFamily="18" charset="0"/>
            </a:endParaRPr>
          </a:p>
        </p:txBody>
      </p:sp>
      <p:sp>
        <p:nvSpPr>
          <p:cNvPr id="6" name="TextBox 5"/>
          <p:cNvSpPr txBox="1"/>
          <p:nvPr/>
        </p:nvSpPr>
        <p:spPr>
          <a:xfrm>
            <a:off x="1676400" y="1295400"/>
            <a:ext cx="6553200" cy="1015663"/>
          </a:xfrm>
          <a:prstGeom prst="rect">
            <a:avLst/>
          </a:prstGeom>
          <a:noFill/>
        </p:spPr>
        <p:txBody>
          <a:bodyPr wrap="square" rtlCol="0">
            <a:spAutoFit/>
          </a:bodyPr>
          <a:lstStyle/>
          <a:p>
            <a:pPr>
              <a:buFont typeface="Arial" pitchFamily="34" charset="0"/>
              <a:buChar char="•"/>
            </a:pPr>
            <a:r>
              <a:rPr lang="en-US" sz="2000" dirty="0" smtClean="0">
                <a:latin typeface="Georgia" pitchFamily="18" charset="0"/>
              </a:rPr>
              <a:t>  Educator Appreciation Days (3)– May 21, 2016</a:t>
            </a:r>
          </a:p>
          <a:p>
            <a:pPr>
              <a:buFont typeface="Arial" pitchFamily="34" charset="0"/>
              <a:buChar char="•"/>
            </a:pPr>
            <a:r>
              <a:rPr lang="en-US" sz="2000" dirty="0">
                <a:latin typeface="Georgia" pitchFamily="18" charset="0"/>
              </a:rPr>
              <a:t> </a:t>
            </a:r>
            <a:r>
              <a:rPr lang="en-US" sz="2000" dirty="0" smtClean="0">
                <a:latin typeface="Georgia" pitchFamily="18" charset="0"/>
              </a:rPr>
              <a:t> Professional Development Workshops (4)</a:t>
            </a:r>
          </a:p>
          <a:p>
            <a:pPr>
              <a:buFont typeface="Arial" pitchFamily="34" charset="0"/>
              <a:buChar char="•"/>
            </a:pPr>
            <a:r>
              <a:rPr lang="en-US" sz="2000" dirty="0">
                <a:latin typeface="Georgia" pitchFamily="18" charset="0"/>
              </a:rPr>
              <a:t> </a:t>
            </a:r>
            <a:r>
              <a:rPr lang="en-US" sz="2000" dirty="0" smtClean="0">
                <a:latin typeface="Georgia" pitchFamily="18" charset="0"/>
              </a:rPr>
              <a:t> Consultations with NOMA Educator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Background working document.png"/>
          <p:cNvPicPr>
            <a:picLocks noChangeAspect="1"/>
          </p:cNvPicPr>
          <p:nvPr/>
        </p:nvPicPr>
        <p:blipFill>
          <a:blip r:embed="rId2" cstate="print"/>
          <a:stretch>
            <a:fillRect/>
          </a:stretch>
        </p:blipFill>
        <p:spPr>
          <a:xfrm>
            <a:off x="1142" y="857"/>
            <a:ext cx="9142858" cy="6857143"/>
          </a:xfrm>
          <a:prstGeom prst="rect">
            <a:avLst/>
          </a:prstGeom>
          <a:noFill/>
          <a:ln>
            <a:noFill/>
          </a:ln>
        </p:spPr>
      </p:pic>
      <p:sp>
        <p:nvSpPr>
          <p:cNvPr id="3" name="TextBox 2"/>
          <p:cNvSpPr txBox="1"/>
          <p:nvPr/>
        </p:nvSpPr>
        <p:spPr>
          <a:xfrm>
            <a:off x="304800" y="381000"/>
            <a:ext cx="3810000" cy="400110"/>
          </a:xfrm>
          <a:prstGeom prst="rect">
            <a:avLst/>
          </a:prstGeom>
          <a:noFill/>
        </p:spPr>
        <p:txBody>
          <a:bodyPr wrap="square" rtlCol="0">
            <a:spAutoFit/>
          </a:bodyPr>
          <a:lstStyle/>
          <a:p>
            <a:r>
              <a:rPr lang="en-US" sz="2000" b="1" dirty="0" smtClean="0">
                <a:solidFill>
                  <a:schemeClr val="bg1"/>
                </a:solidFill>
                <a:latin typeface="Georgia" pitchFamily="18" charset="0"/>
              </a:rPr>
              <a:t>Classroom Resources</a:t>
            </a:r>
            <a:endParaRPr lang="en-US" sz="2000" b="1" dirty="0">
              <a:solidFill>
                <a:schemeClr val="bg1"/>
              </a:solidFill>
              <a:latin typeface="Georgia" pitchFamily="18" charset="0"/>
            </a:endParaRPr>
          </a:p>
        </p:txBody>
      </p:sp>
      <p:sp>
        <p:nvSpPr>
          <p:cNvPr id="4" name="Rectangle 3"/>
          <p:cNvSpPr/>
          <p:nvPr/>
        </p:nvSpPr>
        <p:spPr>
          <a:xfrm>
            <a:off x="4572000" y="1143000"/>
            <a:ext cx="4572000" cy="3631763"/>
          </a:xfrm>
          <a:prstGeom prst="rect">
            <a:avLst/>
          </a:prstGeom>
        </p:spPr>
        <p:txBody>
          <a:bodyPr wrap="square">
            <a:spAutoFit/>
          </a:bodyPr>
          <a:lstStyle/>
          <a:p>
            <a:endParaRPr lang="en-US" sz="2000" dirty="0" smtClean="0">
              <a:latin typeface="Georgia" pitchFamily="18" charset="0"/>
            </a:endParaRPr>
          </a:p>
          <a:p>
            <a:pPr>
              <a:lnSpc>
                <a:spcPct val="150000"/>
              </a:lnSpc>
              <a:buFont typeface="Arial" pitchFamily="34" charset="0"/>
              <a:buChar char="•"/>
            </a:pPr>
            <a:r>
              <a:rPr lang="en-US" sz="2000" dirty="0" smtClean="0">
                <a:latin typeface="Georgia" pitchFamily="18" charset="0"/>
              </a:rPr>
              <a:t>  NOMA Teaching Posters </a:t>
            </a:r>
          </a:p>
          <a:p>
            <a:pPr>
              <a:lnSpc>
                <a:spcPct val="150000"/>
              </a:lnSpc>
            </a:pPr>
            <a:r>
              <a:rPr lang="en-US" sz="2000" dirty="0" smtClean="0">
                <a:latin typeface="Georgia" pitchFamily="18" charset="0"/>
              </a:rPr>
              <a:t>      Set 1 | Collection Highlights</a:t>
            </a:r>
          </a:p>
          <a:p>
            <a:pPr>
              <a:lnSpc>
                <a:spcPct val="150000"/>
              </a:lnSpc>
            </a:pPr>
            <a:r>
              <a:rPr lang="en-US" sz="2000" dirty="0">
                <a:latin typeface="Georgia" pitchFamily="18" charset="0"/>
              </a:rPr>
              <a:t> </a:t>
            </a:r>
            <a:r>
              <a:rPr lang="en-US" sz="2000" dirty="0" smtClean="0">
                <a:latin typeface="Georgia" pitchFamily="18" charset="0"/>
              </a:rPr>
              <a:t>     Set 2 | Art of the Americas</a:t>
            </a:r>
          </a:p>
          <a:p>
            <a:pPr>
              <a:lnSpc>
                <a:spcPct val="150000"/>
              </a:lnSpc>
              <a:buFont typeface="Arial" pitchFamily="34" charset="0"/>
              <a:buChar char="•"/>
            </a:pPr>
            <a:r>
              <a:rPr lang="en-US" sz="2000" dirty="0" smtClean="0">
                <a:latin typeface="Georgia" pitchFamily="18" charset="0"/>
              </a:rPr>
              <a:t>  Educator Toolbox</a:t>
            </a:r>
          </a:p>
          <a:p>
            <a:pPr>
              <a:lnSpc>
                <a:spcPct val="150000"/>
              </a:lnSpc>
              <a:buFont typeface="Arial" pitchFamily="34" charset="0"/>
              <a:buChar char="•"/>
            </a:pPr>
            <a:r>
              <a:rPr lang="en-US" sz="2000" dirty="0" smtClean="0">
                <a:latin typeface="Georgia" pitchFamily="18" charset="0"/>
              </a:rPr>
              <a:t>  Educator Guides</a:t>
            </a:r>
          </a:p>
          <a:p>
            <a:pPr>
              <a:lnSpc>
                <a:spcPct val="150000"/>
              </a:lnSpc>
              <a:buFont typeface="Arial" pitchFamily="34" charset="0"/>
              <a:buChar char="•"/>
            </a:pPr>
            <a:r>
              <a:rPr lang="en-US" sz="2000" dirty="0">
                <a:latin typeface="Georgia" pitchFamily="18" charset="0"/>
              </a:rPr>
              <a:t> </a:t>
            </a:r>
            <a:r>
              <a:rPr lang="en-US" sz="2000" dirty="0" smtClean="0">
                <a:latin typeface="Georgia" pitchFamily="18" charset="0"/>
              </a:rPr>
              <a:t> </a:t>
            </a:r>
            <a:r>
              <a:rPr lang="en-US" sz="2000" dirty="0" err="1" smtClean="0">
                <a:latin typeface="Georgia" pitchFamily="18" charset="0"/>
              </a:rPr>
              <a:t>ARTtabs</a:t>
            </a:r>
            <a:r>
              <a:rPr lang="en-US" sz="2000" dirty="0" smtClean="0">
                <a:latin typeface="Georgia" pitchFamily="18" charset="0"/>
              </a:rPr>
              <a:t> &amp; NOMA Mobile Guide</a:t>
            </a:r>
            <a:endParaRPr lang="en-US" sz="2000" dirty="0">
              <a:latin typeface="Georgia" pitchFamily="18" charset="0"/>
            </a:endParaRPr>
          </a:p>
          <a:p>
            <a:pPr>
              <a:lnSpc>
                <a:spcPct val="150000"/>
              </a:lnSpc>
              <a:buFont typeface="Arial" pitchFamily="34" charset="0"/>
              <a:buChar char="•"/>
            </a:pPr>
            <a:r>
              <a:rPr lang="en-US" sz="2000" dirty="0" smtClean="0">
                <a:latin typeface="Georgia" pitchFamily="18" charset="0"/>
              </a:rPr>
              <a:t>  www.noma.org/learn</a:t>
            </a:r>
            <a:endParaRPr lang="en-US" sz="2000" dirty="0">
              <a:latin typeface="Georgia" pitchFamily="18" charset="0"/>
            </a:endParaRPr>
          </a:p>
        </p:txBody>
      </p:sp>
      <p:pic>
        <p:nvPicPr>
          <p:cNvPr id="7" name="Picture 6" descr="marie pic.JPG"/>
          <p:cNvPicPr>
            <a:picLocks noChangeAspect="1"/>
          </p:cNvPicPr>
          <p:nvPr/>
        </p:nvPicPr>
        <p:blipFill>
          <a:blip r:embed="rId3" cstate="print"/>
          <a:srcRect b="5473"/>
          <a:stretch>
            <a:fillRect/>
          </a:stretch>
        </p:blipFill>
        <p:spPr>
          <a:xfrm>
            <a:off x="152400" y="1143000"/>
            <a:ext cx="3873563" cy="2819400"/>
          </a:xfrm>
          <a:prstGeom prst="rect">
            <a:avLst/>
          </a:prstGeom>
        </p:spPr>
      </p:pic>
      <p:pic>
        <p:nvPicPr>
          <p:cNvPr id="5" name="Picture 4" descr="Guide pic.JPG"/>
          <p:cNvPicPr>
            <a:picLocks noChangeAspect="1"/>
          </p:cNvPicPr>
          <p:nvPr/>
        </p:nvPicPr>
        <p:blipFill>
          <a:blip r:embed="rId4" cstate="print"/>
          <a:srcRect t="1856"/>
          <a:stretch>
            <a:fillRect/>
          </a:stretch>
        </p:blipFill>
        <p:spPr>
          <a:xfrm>
            <a:off x="1981200" y="3276600"/>
            <a:ext cx="2239222" cy="3200400"/>
          </a:xfrm>
          <a:prstGeom prst="rect">
            <a:avLst/>
          </a:prstGeom>
        </p:spPr>
      </p:pic>
      <p:pic>
        <p:nvPicPr>
          <p:cNvPr id="8" name="Picture 7" descr="phone pic.JPG"/>
          <p:cNvPicPr>
            <a:picLocks noChangeAspect="1"/>
          </p:cNvPicPr>
          <p:nvPr/>
        </p:nvPicPr>
        <p:blipFill>
          <a:blip r:embed="rId5" cstate="print"/>
          <a:stretch>
            <a:fillRect/>
          </a:stretch>
        </p:blipFill>
        <p:spPr>
          <a:xfrm>
            <a:off x="609600" y="3886200"/>
            <a:ext cx="1143000" cy="240424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Background working document.png"/>
          <p:cNvPicPr>
            <a:picLocks noChangeAspect="1"/>
          </p:cNvPicPr>
          <p:nvPr/>
        </p:nvPicPr>
        <p:blipFill>
          <a:blip r:embed="rId2" cstate="print"/>
          <a:stretch>
            <a:fillRect/>
          </a:stretch>
        </p:blipFill>
        <p:spPr>
          <a:xfrm>
            <a:off x="571" y="428"/>
            <a:ext cx="9142858" cy="6857143"/>
          </a:xfrm>
          <a:prstGeom prst="rect">
            <a:avLst/>
          </a:prstGeom>
          <a:noFill/>
          <a:ln>
            <a:noFill/>
          </a:ln>
        </p:spPr>
      </p:pic>
      <p:sp>
        <p:nvSpPr>
          <p:cNvPr id="4" name="TextBox 3"/>
          <p:cNvSpPr txBox="1"/>
          <p:nvPr/>
        </p:nvSpPr>
        <p:spPr>
          <a:xfrm>
            <a:off x="304800" y="381000"/>
            <a:ext cx="3810000" cy="400110"/>
          </a:xfrm>
          <a:prstGeom prst="rect">
            <a:avLst/>
          </a:prstGeom>
          <a:noFill/>
        </p:spPr>
        <p:txBody>
          <a:bodyPr wrap="square" rtlCol="0">
            <a:spAutoFit/>
          </a:bodyPr>
          <a:lstStyle/>
          <a:p>
            <a:r>
              <a:rPr lang="en-US" sz="2000" b="1" dirty="0" smtClean="0">
                <a:solidFill>
                  <a:schemeClr val="bg1"/>
                </a:solidFill>
                <a:latin typeface="Georgia" pitchFamily="18" charset="0"/>
              </a:rPr>
              <a:t>www.noma.org/learn</a:t>
            </a:r>
            <a:endParaRPr lang="en-US" sz="2000" b="1" dirty="0">
              <a:solidFill>
                <a:schemeClr val="bg1"/>
              </a:solidFill>
              <a:latin typeface="Georgia" pitchFamily="18" charset="0"/>
            </a:endParaRPr>
          </a:p>
        </p:txBody>
      </p:sp>
      <p:pic>
        <p:nvPicPr>
          <p:cNvPr id="5" name="Picture 4" descr="newweb.JPG"/>
          <p:cNvPicPr>
            <a:picLocks noChangeAspect="1"/>
          </p:cNvPicPr>
          <p:nvPr/>
        </p:nvPicPr>
        <p:blipFill>
          <a:blip r:embed="rId3" cstate="print"/>
          <a:stretch>
            <a:fillRect/>
          </a:stretch>
        </p:blipFill>
        <p:spPr>
          <a:xfrm>
            <a:off x="304800" y="1524000"/>
            <a:ext cx="8469018" cy="397435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Background working document.png"/>
          <p:cNvPicPr>
            <a:picLocks noChangeAspect="1"/>
          </p:cNvPicPr>
          <p:nvPr/>
        </p:nvPicPr>
        <p:blipFill>
          <a:blip r:embed="rId2" cstate="print"/>
          <a:stretch>
            <a:fillRect/>
          </a:stretch>
        </p:blipFill>
        <p:spPr>
          <a:xfrm>
            <a:off x="1142" y="857"/>
            <a:ext cx="9142858" cy="6857143"/>
          </a:xfrm>
          <a:prstGeom prst="rect">
            <a:avLst/>
          </a:prstGeom>
          <a:noFill/>
          <a:ln>
            <a:noFill/>
          </a:ln>
        </p:spPr>
      </p:pic>
      <p:sp>
        <p:nvSpPr>
          <p:cNvPr id="5" name="TextBox 4"/>
          <p:cNvSpPr txBox="1"/>
          <p:nvPr/>
        </p:nvSpPr>
        <p:spPr>
          <a:xfrm>
            <a:off x="304800" y="381000"/>
            <a:ext cx="3810000" cy="400110"/>
          </a:xfrm>
          <a:prstGeom prst="rect">
            <a:avLst/>
          </a:prstGeom>
          <a:noFill/>
        </p:spPr>
        <p:txBody>
          <a:bodyPr wrap="square" rtlCol="0">
            <a:spAutoFit/>
          </a:bodyPr>
          <a:lstStyle/>
          <a:p>
            <a:r>
              <a:rPr lang="en-US" sz="2000" b="1" dirty="0" smtClean="0">
                <a:solidFill>
                  <a:schemeClr val="bg1"/>
                </a:solidFill>
                <a:latin typeface="Georgia" pitchFamily="18" charset="0"/>
              </a:rPr>
              <a:t>Educator Toolbox</a:t>
            </a:r>
            <a:endParaRPr lang="en-US" sz="2000" b="1" dirty="0">
              <a:solidFill>
                <a:schemeClr val="bg1"/>
              </a:solidFill>
              <a:latin typeface="Georgia" pitchFamily="18" charset="0"/>
            </a:endParaRPr>
          </a:p>
        </p:txBody>
      </p:sp>
      <p:pic>
        <p:nvPicPr>
          <p:cNvPr id="6" name="Picture 5" descr="newtoolbox.JPG"/>
          <p:cNvPicPr>
            <a:picLocks noChangeAspect="1"/>
          </p:cNvPicPr>
          <p:nvPr/>
        </p:nvPicPr>
        <p:blipFill>
          <a:blip r:embed="rId3" cstate="print"/>
          <a:stretch>
            <a:fillRect/>
          </a:stretch>
        </p:blipFill>
        <p:spPr>
          <a:xfrm>
            <a:off x="0" y="1450848"/>
            <a:ext cx="9144000" cy="39563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1624</TotalTime>
  <Words>1465</Words>
  <Application>Microsoft Office PowerPoint</Application>
  <PresentationFormat>On-screen Show (4:3)</PresentationFormat>
  <Paragraphs>191</Paragraphs>
  <Slides>44</Slides>
  <Notes>26</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RENAISSANCE Rebirth</vt:lpstr>
      <vt:lpstr> High Renaissance in Italy   (c. 1500-1520) </vt:lpstr>
      <vt:lpstr>Slide 14</vt:lpstr>
      <vt:lpstr>Slide 15</vt:lpstr>
      <vt:lpstr>Slide 16</vt:lpstr>
      <vt:lpstr>Central Panel Side Panels Pinnacles Predella </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tkennan</dc:creator>
  <cp:lastModifiedBy>tkennan</cp:lastModifiedBy>
  <cp:revision>156</cp:revision>
  <dcterms:created xsi:type="dcterms:W3CDTF">2016-04-25T21:42:33Z</dcterms:created>
  <dcterms:modified xsi:type="dcterms:W3CDTF">2016-04-29T20:15:19Z</dcterms:modified>
</cp:coreProperties>
</file>