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9" r:id="rId2"/>
    <p:sldId id="260" r:id="rId3"/>
    <p:sldId id="257" r:id="rId4"/>
    <p:sldId id="264" r:id="rId5"/>
    <p:sldId id="265" r:id="rId6"/>
    <p:sldId id="263" r:id="rId7"/>
    <p:sldId id="266" r:id="rId8"/>
    <p:sldId id="258" r:id="rId9"/>
    <p:sldId id="267" r:id="rId10"/>
    <p:sldId id="262" r:id="rId11"/>
    <p:sldId id="261" r:id="rId12"/>
    <p:sldId id="268" r:id="rId13"/>
    <p:sldId id="269" r:id="rId14"/>
    <p:sldId id="270" r:id="rId15"/>
    <p:sldId id="273" r:id="rId16"/>
    <p:sldId id="274" r:id="rId17"/>
    <p:sldId id="275" r:id="rId18"/>
    <p:sldId id="276" r:id="rId19"/>
    <p:sldId id="277" r:id="rId20"/>
    <p:sldId id="271" r:id="rId21"/>
    <p:sldId id="27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51" autoAdjust="0"/>
  </p:normalViewPr>
  <p:slideViewPr>
    <p:cSldViewPr>
      <p:cViewPr varScale="1">
        <p:scale>
          <a:sx n="44" d="100"/>
          <a:sy n="44" d="100"/>
        </p:scale>
        <p:origin x="-1829"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81F493-4079-4B34-A8C2-0EAEAAF1183A}" type="datetimeFigureOut">
              <a:rPr lang="en-US" smtClean="0"/>
              <a:pPr/>
              <a:t>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6CD34-E105-4A37-BE6A-14F982A296A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going on here?  Stressing</a:t>
            </a:r>
            <a:r>
              <a:rPr lang="en-US" baseline="0" dirty="0" smtClean="0"/>
              <a:t> the importance of making discoveries for yourself!</a:t>
            </a:r>
          </a:p>
          <a:p>
            <a:endParaRPr lang="en-US" baseline="0" dirty="0" smtClean="0"/>
          </a:p>
          <a:p>
            <a:r>
              <a:rPr lang="en-US" baseline="0" dirty="0" smtClean="0"/>
              <a:t>Visual Thinking Strategies</a:t>
            </a:r>
          </a:p>
          <a:p>
            <a:r>
              <a:rPr lang="en-US" baseline="0" dirty="0" smtClean="0"/>
              <a:t>Q1) What is going on in this picture?</a:t>
            </a:r>
          </a:p>
          <a:p>
            <a:r>
              <a:rPr lang="en-US" baseline="0" dirty="0" smtClean="0"/>
              <a:t>Q2) What do you see that makes you say that?</a:t>
            </a:r>
          </a:p>
          <a:p>
            <a:r>
              <a:rPr lang="en-US" baseline="0" dirty="0" smtClean="0"/>
              <a:t>A3) What more can we find?</a:t>
            </a:r>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Spend time looking</a:t>
            </a:r>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can tell you about </a:t>
            </a:r>
            <a:r>
              <a:rPr lang="en-US" dirty="0" err="1" smtClean="0"/>
              <a:t>Bouguereau</a:t>
            </a:r>
            <a:r>
              <a:rPr lang="en-US" dirty="0" smtClean="0"/>
              <a:t>,</a:t>
            </a:r>
            <a:r>
              <a:rPr lang="en-US" baseline="0" dirty="0" smtClean="0"/>
              <a:t> but you will remember more if you make the discoveries!</a:t>
            </a:r>
          </a:p>
          <a:p>
            <a:pPr hangingPunct="0"/>
            <a:endParaRPr lang="en-US" sz="1200" kern="1200" dirty="0" smtClean="0">
              <a:solidFill>
                <a:schemeClr val="tx1"/>
              </a:solidFill>
              <a:latin typeface="+mn-lt"/>
              <a:ea typeface="+mn-ea"/>
              <a:cs typeface="+mn-cs"/>
            </a:endParaRPr>
          </a:p>
          <a:p>
            <a:pPr marL="0" marR="0" indent="0" algn="l" defTabSz="914400" rtl="0" eaLnBrk="1" fontAlgn="auto" latinLnBrk="0" hangingPunct="0">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William-Adolph </a:t>
            </a:r>
            <a:r>
              <a:rPr lang="en-US" sz="1200" kern="1200" dirty="0" err="1" smtClean="0">
                <a:solidFill>
                  <a:schemeClr val="tx1"/>
                </a:solidFill>
                <a:latin typeface="+mn-lt"/>
                <a:ea typeface="+mn-ea"/>
                <a:cs typeface="+mn-cs"/>
              </a:rPr>
              <a:t>Bouguereau</a:t>
            </a:r>
            <a:r>
              <a:rPr lang="en-US" sz="1200" kern="1200" dirty="0" smtClean="0">
                <a:solidFill>
                  <a:schemeClr val="tx1"/>
                </a:solidFill>
                <a:latin typeface="+mn-lt"/>
                <a:ea typeface="+mn-ea"/>
                <a:cs typeface="+mn-cs"/>
              </a:rPr>
              <a:t> was a well-known and influential artist in France from 1850 - 1900. Born in 1825 to a family of wine and oil merchants, </a:t>
            </a:r>
            <a:r>
              <a:rPr lang="en-US" sz="1200" kern="1200" dirty="0" err="1" smtClean="0">
                <a:solidFill>
                  <a:schemeClr val="tx1"/>
                </a:solidFill>
                <a:latin typeface="+mn-lt"/>
                <a:ea typeface="+mn-ea"/>
                <a:cs typeface="+mn-cs"/>
              </a:rPr>
              <a:t>Bouguereau</a:t>
            </a:r>
            <a:r>
              <a:rPr lang="en-US" sz="1200" kern="1200" dirty="0" smtClean="0">
                <a:solidFill>
                  <a:schemeClr val="tx1"/>
                </a:solidFill>
                <a:latin typeface="+mn-lt"/>
                <a:ea typeface="+mn-ea"/>
                <a:cs typeface="+mn-cs"/>
              </a:rPr>
              <a:t> left the family business to study art at the </a:t>
            </a:r>
            <a:r>
              <a:rPr lang="en-US" sz="1200" kern="1200" dirty="0" err="1" smtClean="0">
                <a:solidFill>
                  <a:schemeClr val="tx1"/>
                </a:solidFill>
                <a:latin typeface="+mn-lt"/>
                <a:ea typeface="+mn-ea"/>
                <a:cs typeface="+mn-cs"/>
              </a:rPr>
              <a:t>Écoles</a:t>
            </a:r>
            <a:r>
              <a:rPr lang="en-US" sz="1200" kern="1200" dirty="0" smtClean="0">
                <a:solidFill>
                  <a:schemeClr val="tx1"/>
                </a:solidFill>
                <a:latin typeface="+mn-lt"/>
                <a:ea typeface="+mn-ea"/>
                <a:cs typeface="+mn-cs"/>
              </a:rPr>
              <a:t> des Beaux Arts (Schools of Fine Arts) in Bordeaux and then in Paris.  A perfectionist with a strong work ethic, the artist won the Prix de Rome in 1850 and was inducted into the Legion of Honor in 1859.  His work was lauded by contemporary proponents of </a:t>
            </a:r>
            <a:r>
              <a:rPr lang="en-US" sz="1200" b="1" kern="1200" dirty="0" smtClean="0">
                <a:solidFill>
                  <a:schemeClr val="tx1"/>
                </a:solidFill>
                <a:latin typeface="+mn-lt"/>
                <a:ea typeface="+mn-ea"/>
                <a:cs typeface="+mn-cs"/>
              </a:rPr>
              <a:t>Academic art</a:t>
            </a:r>
            <a:r>
              <a:rPr lang="en-US" sz="1200" kern="1200" dirty="0" smtClean="0">
                <a:solidFill>
                  <a:schemeClr val="tx1"/>
                </a:solidFill>
                <a:latin typeface="+mn-lt"/>
                <a:ea typeface="+mn-ea"/>
                <a:cs typeface="+mn-cs"/>
              </a:rPr>
              <a:t>, however the pristine, </a:t>
            </a:r>
            <a:r>
              <a:rPr lang="en-US" sz="1200" b="1" kern="1200" dirty="0" smtClean="0">
                <a:solidFill>
                  <a:schemeClr val="tx1"/>
                </a:solidFill>
                <a:latin typeface="+mn-lt"/>
                <a:ea typeface="+mn-ea"/>
                <a:cs typeface="+mn-cs"/>
              </a:rPr>
              <a:t>neoclassical</a:t>
            </a:r>
            <a:r>
              <a:rPr lang="en-US" sz="1200" kern="1200" dirty="0" smtClean="0">
                <a:solidFill>
                  <a:schemeClr val="tx1"/>
                </a:solidFill>
                <a:latin typeface="+mn-lt"/>
                <a:ea typeface="+mn-ea"/>
                <a:cs typeface="+mn-cs"/>
              </a:rPr>
              <a:t> style fell out of favor as </a:t>
            </a:r>
            <a:r>
              <a:rPr lang="en-US" sz="1200" b="1" kern="1200" dirty="0" smtClean="0">
                <a:solidFill>
                  <a:schemeClr val="tx1"/>
                </a:solidFill>
                <a:latin typeface="+mn-lt"/>
                <a:ea typeface="+mn-ea"/>
                <a:cs typeface="+mn-cs"/>
              </a:rPr>
              <a:t>avant-garde</a:t>
            </a:r>
            <a:r>
              <a:rPr lang="en-US" sz="1200" kern="1200" dirty="0" smtClean="0">
                <a:solidFill>
                  <a:schemeClr val="tx1"/>
                </a:solidFill>
                <a:latin typeface="+mn-lt"/>
                <a:ea typeface="+mn-ea"/>
                <a:cs typeface="+mn-cs"/>
              </a:rPr>
              <a:t> styles like Impressionism grew more popular.  A revived interest in the Academic style has caused </a:t>
            </a:r>
            <a:r>
              <a:rPr lang="en-US" sz="1200" kern="1200" dirty="0" err="1" smtClean="0">
                <a:solidFill>
                  <a:schemeClr val="tx1"/>
                </a:solidFill>
                <a:latin typeface="+mn-lt"/>
                <a:ea typeface="+mn-ea"/>
                <a:cs typeface="+mn-cs"/>
              </a:rPr>
              <a:t>Bouguereau</a:t>
            </a:r>
            <a:r>
              <a:rPr lang="en-US" sz="1200" kern="1200" dirty="0" smtClean="0">
                <a:solidFill>
                  <a:schemeClr val="tx1"/>
                </a:solidFill>
                <a:latin typeface="+mn-lt"/>
                <a:ea typeface="+mn-ea"/>
                <a:cs typeface="+mn-cs"/>
              </a:rPr>
              <a:t> to be recognized once again as one of the supreme academicians in the great age of the </a:t>
            </a:r>
            <a:r>
              <a:rPr lang="en-US" sz="1200" b="1" kern="1200" dirty="0" smtClean="0">
                <a:solidFill>
                  <a:schemeClr val="tx1"/>
                </a:solidFill>
                <a:latin typeface="+mn-lt"/>
                <a:ea typeface="+mn-ea"/>
                <a:cs typeface="+mn-cs"/>
              </a:rPr>
              <a:t>Paris Salon</a:t>
            </a:r>
            <a:r>
              <a:rPr lang="en-US" sz="1200" kern="1200" dirty="0" smtClean="0">
                <a:solidFill>
                  <a:schemeClr val="tx1"/>
                </a:solidFill>
                <a:latin typeface="+mn-lt"/>
                <a:ea typeface="+mn-ea"/>
                <a:cs typeface="+mn-cs"/>
              </a:rPr>
              <a:t>. </a:t>
            </a:r>
          </a:p>
          <a:p>
            <a:pPr hangingPunct="0"/>
            <a:endParaRPr lang="en-US" sz="1200" kern="1200" dirty="0" smtClean="0">
              <a:solidFill>
                <a:schemeClr val="tx1"/>
              </a:solidFill>
              <a:latin typeface="+mn-lt"/>
              <a:ea typeface="+mn-ea"/>
              <a:cs typeface="+mn-cs"/>
            </a:endParaRPr>
          </a:p>
          <a:p>
            <a:pPr hangingPunct="0"/>
            <a:r>
              <a:rPr lang="en-US" sz="1200" u="sng" kern="1200" dirty="0" smtClean="0">
                <a:solidFill>
                  <a:schemeClr val="tx1"/>
                </a:solidFill>
                <a:latin typeface="+mn-lt"/>
                <a:ea typeface="+mn-ea"/>
                <a:cs typeface="+mn-cs"/>
              </a:rPr>
              <a:t>Nineteenth Century</a:t>
            </a:r>
          </a:p>
          <a:p>
            <a:pPr hangingPunct="0"/>
            <a:r>
              <a:rPr lang="en-US" sz="1200" kern="1200" dirty="0" smtClean="0">
                <a:solidFill>
                  <a:schemeClr val="tx1"/>
                </a:solidFill>
                <a:latin typeface="+mn-lt"/>
                <a:ea typeface="+mn-ea"/>
                <a:cs typeface="+mn-cs"/>
              </a:rPr>
              <a:t>• caught between nature and encroaching industrial revolution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urban centers,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rising middle class</a:t>
            </a:r>
          </a:p>
          <a:p>
            <a:pPr hangingPunct="0"/>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Freud</a:t>
            </a:r>
          </a:p>
          <a:p>
            <a:pPr hangingPunct="0"/>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Darwin: Origin of Species</a:t>
            </a:r>
          </a:p>
          <a:p>
            <a:pPr hangingPunct="0"/>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Marx: unification of workers all over world</a:t>
            </a:r>
          </a:p>
          <a:p>
            <a:pPr hangingPunct="0"/>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music: Ravel and Debussy</a:t>
            </a:r>
            <a:r>
              <a:rPr lang="en-US" sz="1200" kern="1200" baseline="0" dirty="0" smtClean="0">
                <a:solidFill>
                  <a:schemeClr val="tx1"/>
                </a:solidFill>
                <a:latin typeface="+mn-lt"/>
                <a:ea typeface="+mn-ea"/>
                <a:cs typeface="+mn-cs"/>
              </a:rPr>
              <a:t> </a:t>
            </a:r>
          </a:p>
          <a:p>
            <a:pPr hangingPunct="0"/>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Literature:  Balzac, Zola, Hugo  and Dickens, Twain, Austin </a:t>
            </a:r>
          </a:p>
          <a:p>
            <a:pPr hangingPunct="0"/>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scientists: better understanding of how eye sees light and color</a:t>
            </a:r>
          </a:p>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I see</a:t>
            </a:r>
            <a:r>
              <a:rPr lang="en-US" b="1" i="0" baseline="0" dirty="0" smtClean="0"/>
              <a:t>, I think, I wonder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Frederick </a:t>
            </a:r>
            <a:r>
              <a:rPr lang="en-US" sz="1200" kern="1200" baseline="0" dirty="0" err="1" smtClean="0">
                <a:solidFill>
                  <a:schemeClr val="tx1"/>
                </a:solidFill>
                <a:latin typeface="+mn-lt"/>
                <a:ea typeface="+mn-ea"/>
                <a:cs typeface="+mn-cs"/>
              </a:rPr>
              <a:t>Frieseke</a:t>
            </a:r>
            <a:r>
              <a:rPr lang="en-US" sz="1200" kern="1200" baseline="0" dirty="0" smtClean="0">
                <a:solidFill>
                  <a:schemeClr val="tx1"/>
                </a:solidFill>
                <a:latin typeface="+mn-lt"/>
                <a:ea typeface="+mn-ea"/>
                <a:cs typeface="+mn-cs"/>
              </a:rPr>
              <a:t> (American, 1874-1939), </a:t>
            </a:r>
            <a:r>
              <a:rPr lang="en-US" sz="1200" i="1" kern="1200" baseline="0" dirty="0" smtClean="0">
                <a:solidFill>
                  <a:schemeClr val="tx1"/>
                </a:solidFill>
                <a:latin typeface="+mn-lt"/>
                <a:ea typeface="+mn-ea"/>
                <a:cs typeface="+mn-cs"/>
              </a:rPr>
              <a:t>In the Garden, </a:t>
            </a:r>
            <a:r>
              <a:rPr lang="en-US" sz="1200" i="1" kern="1200" baseline="0" dirty="0" err="1" smtClean="0">
                <a:solidFill>
                  <a:schemeClr val="tx1"/>
                </a:solidFill>
                <a:latin typeface="+mn-lt"/>
                <a:ea typeface="+mn-ea"/>
                <a:cs typeface="+mn-cs"/>
              </a:rPr>
              <a:t>Giverny</a:t>
            </a:r>
            <a:r>
              <a:rPr lang="en-US" sz="1200" i="1" kern="1200" baseline="0" dirty="0" smtClean="0">
                <a:solidFill>
                  <a:schemeClr val="tx1"/>
                </a:solidFill>
                <a:latin typeface="+mn-lt"/>
                <a:ea typeface="+mn-ea"/>
                <a:cs typeface="+mn-cs"/>
              </a:rPr>
              <a:t>, circa 1900-1905, </a:t>
            </a:r>
            <a:r>
              <a:rPr lang="en-US" sz="1200" kern="1200" baseline="0" dirty="0" smtClean="0">
                <a:solidFill>
                  <a:schemeClr val="tx1"/>
                </a:solidFill>
                <a:latin typeface="+mn-lt"/>
                <a:ea typeface="+mn-ea"/>
                <a:cs typeface="+mn-cs"/>
              </a:rPr>
              <a:t>Oil on canvas</a:t>
            </a:r>
            <a:endParaRPr lang="en-US" b="1"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endParaRPr lang="en-US" sz="120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Born in Michigan in 1874, Frederick </a:t>
            </a:r>
            <a:r>
              <a:rPr lang="en-US" sz="1200" b="0" kern="1200" baseline="0" dirty="0" err="1" smtClean="0">
                <a:solidFill>
                  <a:schemeClr val="tx1"/>
                </a:solidFill>
                <a:latin typeface="+mn-lt"/>
                <a:ea typeface="+mn-ea"/>
                <a:cs typeface="+mn-cs"/>
              </a:rPr>
              <a:t>Frieseke</a:t>
            </a:r>
            <a:r>
              <a:rPr lang="en-US" sz="1200" b="0" kern="1200" baseline="0" dirty="0" smtClean="0">
                <a:solidFill>
                  <a:schemeClr val="tx1"/>
                </a:solidFill>
                <a:latin typeface="+mn-lt"/>
                <a:ea typeface="+mn-ea"/>
                <a:cs typeface="+mn-cs"/>
              </a:rPr>
              <a:t> first studied art at the Art Institute of Chicago and then the Art Students League of New York before moving to Paris in 1897. While studying with several academic painters at the </a:t>
            </a:r>
            <a:r>
              <a:rPr lang="en-US" sz="1200" b="0" kern="1200" baseline="0" dirty="0" err="1" smtClean="0">
                <a:solidFill>
                  <a:schemeClr val="tx1"/>
                </a:solidFill>
                <a:latin typeface="+mn-lt"/>
                <a:ea typeface="+mn-ea"/>
                <a:cs typeface="+mn-cs"/>
              </a:rPr>
              <a:t>Academie</a:t>
            </a:r>
            <a:r>
              <a:rPr lang="en-US" sz="1200" b="0" kern="1200" baseline="0" dirty="0" smtClean="0">
                <a:solidFill>
                  <a:schemeClr val="tx1"/>
                </a:solidFill>
                <a:latin typeface="+mn-lt"/>
                <a:ea typeface="+mn-ea"/>
                <a:cs typeface="+mn-cs"/>
              </a:rPr>
              <a:t> Julian, he adopted an Impressionist style then popular with American expatriate artists. Many of them congregated in </a:t>
            </a:r>
            <a:r>
              <a:rPr lang="en-US" sz="1200" b="0" kern="1200" baseline="0" dirty="0" err="1" smtClean="0">
                <a:solidFill>
                  <a:schemeClr val="tx1"/>
                </a:solidFill>
                <a:latin typeface="+mn-lt"/>
                <a:ea typeface="+mn-ea"/>
                <a:cs typeface="+mn-cs"/>
              </a:rPr>
              <a:t>Giverny</a:t>
            </a:r>
            <a:r>
              <a:rPr lang="en-US" sz="1200" b="0" kern="1200" baseline="0" dirty="0" smtClean="0">
                <a:solidFill>
                  <a:schemeClr val="tx1"/>
                </a:solidFill>
                <a:latin typeface="+mn-lt"/>
                <a:ea typeface="+mn-ea"/>
                <a:cs typeface="+mn-cs"/>
              </a:rPr>
              <a:t>, the village northwest of Paris where Claude Monet had lived since 1883. </a:t>
            </a:r>
            <a:r>
              <a:rPr lang="en-US" sz="1200" b="0" kern="1200" baseline="0" dirty="0" err="1" smtClean="0">
                <a:solidFill>
                  <a:schemeClr val="tx1"/>
                </a:solidFill>
                <a:latin typeface="+mn-lt"/>
                <a:ea typeface="+mn-ea"/>
                <a:cs typeface="+mn-cs"/>
              </a:rPr>
              <a:t>Frieseke</a:t>
            </a:r>
            <a:r>
              <a:rPr lang="en-US" sz="1200" b="0" kern="1200" baseline="0" dirty="0" smtClean="0">
                <a:solidFill>
                  <a:schemeClr val="tx1"/>
                </a:solidFill>
                <a:latin typeface="+mn-lt"/>
                <a:ea typeface="+mn-ea"/>
                <a:cs typeface="+mn-cs"/>
              </a:rPr>
              <a:t> spent his first summer in </a:t>
            </a:r>
            <a:r>
              <a:rPr lang="en-US" sz="1200" b="0" kern="1200" baseline="0" dirty="0" err="1" smtClean="0">
                <a:solidFill>
                  <a:schemeClr val="tx1"/>
                </a:solidFill>
                <a:latin typeface="+mn-lt"/>
                <a:ea typeface="+mn-ea"/>
                <a:cs typeface="+mn-cs"/>
              </a:rPr>
              <a:t>Giverny</a:t>
            </a:r>
            <a:r>
              <a:rPr lang="en-US" sz="1200" b="0" kern="1200" baseline="0" dirty="0" smtClean="0">
                <a:solidFill>
                  <a:schemeClr val="tx1"/>
                </a:solidFill>
                <a:latin typeface="+mn-lt"/>
                <a:ea typeface="+mn-ea"/>
                <a:cs typeface="+mn-cs"/>
              </a:rPr>
              <a:t> in 1905, and the following year moved into a cottage adjoining Monet’s property where he continued to summer until 1920.</a:t>
            </a:r>
            <a:endParaRPr lang="en-US" b="0"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26CD34-E105-4A37-BE6A-14F982A296A1}"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ED369D-47F4-4E15-B110-862AAAED0EDF}"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ED369D-47F4-4E15-B110-862AAAED0EDF}"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ED369D-47F4-4E15-B110-862AAAED0EDF}"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ED369D-47F4-4E15-B110-862AAAED0EDF}"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ED369D-47F4-4E15-B110-862AAAED0EDF}"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ED369D-47F4-4E15-B110-862AAAED0EDF}" type="datetimeFigureOut">
              <a:rPr lang="en-US" smtClean="0"/>
              <a:pPr/>
              <a:t>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ED369D-47F4-4E15-B110-862AAAED0EDF}" type="datetimeFigureOut">
              <a:rPr lang="en-US" smtClean="0"/>
              <a:pPr/>
              <a:t>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ED369D-47F4-4E15-B110-862AAAED0EDF}" type="datetimeFigureOut">
              <a:rPr lang="en-US" smtClean="0"/>
              <a:pPr/>
              <a:t>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D369D-47F4-4E15-B110-862AAAED0EDF}" type="datetimeFigureOut">
              <a:rPr lang="en-US" smtClean="0"/>
              <a:pPr/>
              <a:t>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ED369D-47F4-4E15-B110-862AAAED0EDF}" type="datetimeFigureOut">
              <a:rPr lang="en-US" smtClean="0"/>
              <a:pPr/>
              <a:t>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ED369D-47F4-4E15-B110-862AAAED0EDF}" type="datetimeFigureOut">
              <a:rPr lang="en-US" smtClean="0"/>
              <a:pPr/>
              <a:t>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6E658-FF56-4521-BDB8-5A45BAC4E6C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D369D-47F4-4E15-B110-862AAAED0EDF}" type="datetimeFigureOut">
              <a:rPr lang="en-US" smtClean="0"/>
              <a:pPr/>
              <a:t>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6E658-FF56-4521-BDB8-5A45BAC4E6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5.jpe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esentationBackground working document.png"/>
          <p:cNvPicPr>
            <a:picLocks noChangeAspect="1"/>
          </p:cNvPicPr>
          <p:nvPr/>
        </p:nvPicPr>
        <p:blipFill>
          <a:blip r:embed="rId2" cstate="print"/>
          <a:stretch>
            <a:fillRect/>
          </a:stretch>
        </p:blipFill>
        <p:spPr>
          <a:xfrm>
            <a:off x="0" y="857"/>
            <a:ext cx="9142858" cy="6857143"/>
          </a:xfrm>
          <a:prstGeom prst="rect">
            <a:avLst/>
          </a:prstGeom>
          <a:noFill/>
          <a:ln>
            <a:noFill/>
          </a:ln>
        </p:spPr>
      </p:pic>
      <p:sp>
        <p:nvSpPr>
          <p:cNvPr id="2" name="Title 1"/>
          <p:cNvSpPr>
            <a:spLocks noGrp="1"/>
          </p:cNvSpPr>
          <p:nvPr>
            <p:ph type="title"/>
          </p:nvPr>
        </p:nvSpPr>
        <p:spPr>
          <a:xfrm>
            <a:off x="381000" y="838200"/>
            <a:ext cx="7848600" cy="1143000"/>
          </a:xfrm>
        </p:spPr>
        <p:txBody>
          <a:bodyPr>
            <a:normAutofit/>
          </a:bodyPr>
          <a:lstStyle/>
          <a:p>
            <a:pPr algn="l"/>
            <a:r>
              <a:rPr lang="en-US" sz="3600" dirty="0" smtClean="0">
                <a:latin typeface="Georgia" pitchFamily="18" charset="0"/>
              </a:rPr>
              <a:t>Agenda</a:t>
            </a:r>
            <a:endParaRPr lang="en-US" sz="3600" dirty="0">
              <a:latin typeface="Georgia" pitchFamily="18" charset="0"/>
            </a:endParaRPr>
          </a:p>
        </p:txBody>
      </p:sp>
      <p:sp>
        <p:nvSpPr>
          <p:cNvPr id="3" name="Content Placeholder 2"/>
          <p:cNvSpPr>
            <a:spLocks noGrp="1"/>
          </p:cNvSpPr>
          <p:nvPr>
            <p:ph idx="1"/>
          </p:nvPr>
        </p:nvSpPr>
        <p:spPr>
          <a:xfrm>
            <a:off x="457200" y="1828800"/>
            <a:ext cx="8229600" cy="4525963"/>
          </a:xfrm>
        </p:spPr>
        <p:txBody>
          <a:bodyPr/>
          <a:lstStyle/>
          <a:p>
            <a:r>
              <a:rPr lang="en-US" sz="2400" dirty="0" smtClean="0">
                <a:latin typeface="Georgia" pitchFamily="18" charset="0"/>
              </a:rPr>
              <a:t>Announcements &amp; updates</a:t>
            </a:r>
          </a:p>
          <a:p>
            <a:r>
              <a:rPr lang="en-US" sz="2400" dirty="0" smtClean="0">
                <a:latin typeface="Georgia" pitchFamily="18" charset="0"/>
              </a:rPr>
              <a:t>Apprentice Docent check-in</a:t>
            </a:r>
          </a:p>
          <a:p>
            <a:r>
              <a:rPr lang="en-US" sz="2400" dirty="0" smtClean="0">
                <a:latin typeface="Georgia" pitchFamily="18" charset="0"/>
              </a:rPr>
              <a:t>Lecture &amp; discussion – Planning a Tour</a:t>
            </a:r>
          </a:p>
          <a:p>
            <a:r>
              <a:rPr lang="en-US" sz="2400" dirty="0" smtClean="0">
                <a:latin typeface="Georgia" pitchFamily="18" charset="0"/>
              </a:rPr>
              <a:t>Group activities in galleries</a:t>
            </a:r>
          </a:p>
          <a:p>
            <a:endParaRPr lang="en-US" dirty="0"/>
          </a:p>
        </p:txBody>
      </p:sp>
      <p:pic>
        <p:nvPicPr>
          <p:cNvPr id="5" name="Picture 4" descr="77-284.tif"/>
          <p:cNvPicPr>
            <a:picLocks noChangeAspect="1"/>
          </p:cNvPicPr>
          <p:nvPr/>
        </p:nvPicPr>
        <p:blipFill>
          <a:blip r:embed="rId3" cstate="print"/>
          <a:stretch>
            <a:fillRect/>
          </a:stretch>
        </p:blipFill>
        <p:spPr>
          <a:xfrm>
            <a:off x="4876800" y="3352800"/>
            <a:ext cx="3406854" cy="2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Background working document.png"/>
          <p:cNvPicPr>
            <a:picLocks noChangeAspect="1"/>
          </p:cNvPicPr>
          <p:nvPr/>
        </p:nvPicPr>
        <p:blipFill>
          <a:blip r:embed="rId2" cstate="print"/>
          <a:stretch>
            <a:fillRect/>
          </a:stretch>
        </p:blipFill>
        <p:spPr>
          <a:xfrm>
            <a:off x="0" y="857"/>
            <a:ext cx="9142858" cy="6857143"/>
          </a:xfrm>
          <a:prstGeom prst="rect">
            <a:avLst/>
          </a:prstGeom>
          <a:noFill/>
          <a:ln>
            <a:noFill/>
          </a:ln>
        </p:spPr>
      </p:pic>
      <p:sp>
        <p:nvSpPr>
          <p:cNvPr id="2" name="TextBox 1"/>
          <p:cNvSpPr txBox="1"/>
          <p:nvPr/>
        </p:nvSpPr>
        <p:spPr>
          <a:xfrm>
            <a:off x="304800" y="1371600"/>
            <a:ext cx="8839200" cy="2585323"/>
          </a:xfrm>
          <a:prstGeom prst="rect">
            <a:avLst/>
          </a:prstGeom>
          <a:noFill/>
        </p:spPr>
        <p:txBody>
          <a:bodyPr wrap="square" rtlCol="0">
            <a:spAutoFit/>
          </a:bodyPr>
          <a:lstStyle/>
          <a:p>
            <a:pPr hangingPunct="0">
              <a:lnSpc>
                <a:spcPct val="150000"/>
              </a:lnSpc>
            </a:pPr>
            <a:r>
              <a:rPr lang="en-US" b="1" i="1" dirty="0">
                <a:latin typeface="Georgia" pitchFamily="18" charset="0"/>
              </a:rPr>
              <a:t>Introduction</a:t>
            </a:r>
            <a:endParaRPr lang="en-US" dirty="0">
              <a:latin typeface="Georgia" pitchFamily="18" charset="0"/>
            </a:endParaRPr>
          </a:p>
          <a:p>
            <a:pPr lvl="0" hangingPunct="0">
              <a:lnSpc>
                <a:spcPct val="150000"/>
              </a:lnSpc>
            </a:pPr>
            <a:r>
              <a:rPr lang="en-US" dirty="0">
                <a:latin typeface="Georgia" pitchFamily="18" charset="0"/>
              </a:rPr>
              <a:t>Introduce yourself and welcome the group to NOMA</a:t>
            </a:r>
          </a:p>
          <a:p>
            <a:pPr lvl="0" hangingPunct="0">
              <a:lnSpc>
                <a:spcPct val="150000"/>
              </a:lnSpc>
            </a:pPr>
            <a:r>
              <a:rPr lang="en-US" dirty="0">
                <a:latin typeface="Georgia" pitchFamily="18" charset="0"/>
              </a:rPr>
              <a:t>Briefly explain your theme and give the approximate length</a:t>
            </a:r>
          </a:p>
          <a:p>
            <a:pPr lvl="0" hangingPunct="0">
              <a:lnSpc>
                <a:spcPct val="150000"/>
              </a:lnSpc>
            </a:pPr>
            <a:r>
              <a:rPr lang="en-US" dirty="0">
                <a:latin typeface="Georgia" pitchFamily="18" charset="0"/>
              </a:rPr>
              <a:t>Remind group of museum manners (if applicable</a:t>
            </a:r>
            <a:r>
              <a:rPr lang="en-US" dirty="0" smtClean="0">
                <a:latin typeface="Georgia" pitchFamily="18" charset="0"/>
              </a:rPr>
              <a:t>)</a:t>
            </a:r>
          </a:p>
          <a:p>
            <a:pPr lvl="0" hangingPunct="0">
              <a:lnSpc>
                <a:spcPct val="150000"/>
              </a:lnSpc>
            </a:pPr>
            <a:endParaRPr lang="en-US" dirty="0">
              <a:latin typeface="Georgia" pitchFamily="18" charset="0"/>
            </a:endParaRPr>
          </a:p>
          <a:p>
            <a:pPr lvl="0" hangingPunct="0">
              <a:lnSpc>
                <a:spcPct val="150000"/>
              </a:lnSpc>
            </a:pPr>
            <a:endParaRPr lang="en-US" dirty="0">
              <a:latin typeface="Georgia" pitchFamily="18" charset="0"/>
            </a:endParaRPr>
          </a:p>
        </p:txBody>
      </p:sp>
      <p:pic>
        <p:nvPicPr>
          <p:cNvPr id="4" name="Picture 2" descr="W:\ NOMA Image Requests\Tracy History of NOMA requests\12240001.JPG"/>
          <p:cNvPicPr>
            <a:picLocks noChangeAspect="1" noChangeArrowheads="1"/>
          </p:cNvPicPr>
          <p:nvPr/>
        </p:nvPicPr>
        <p:blipFill>
          <a:blip r:embed="rId3" cstate="print"/>
          <a:srcRect/>
          <a:stretch>
            <a:fillRect/>
          </a:stretch>
        </p:blipFill>
        <p:spPr bwMode="auto">
          <a:xfrm>
            <a:off x="4800600" y="3581400"/>
            <a:ext cx="3784809" cy="246856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Background working document.png"/>
          <p:cNvPicPr>
            <a:picLocks noChangeAspect="1"/>
          </p:cNvPicPr>
          <p:nvPr/>
        </p:nvPicPr>
        <p:blipFill>
          <a:blip r:embed="rId3" cstate="print"/>
          <a:stretch>
            <a:fillRect/>
          </a:stretch>
        </p:blipFill>
        <p:spPr>
          <a:xfrm>
            <a:off x="0" y="857"/>
            <a:ext cx="9142858" cy="6857143"/>
          </a:xfrm>
          <a:prstGeom prst="rect">
            <a:avLst/>
          </a:prstGeom>
          <a:noFill/>
          <a:ln>
            <a:noFill/>
          </a:ln>
        </p:spPr>
      </p:pic>
      <p:sp>
        <p:nvSpPr>
          <p:cNvPr id="2" name="TextBox 1"/>
          <p:cNvSpPr txBox="1"/>
          <p:nvPr/>
        </p:nvSpPr>
        <p:spPr>
          <a:xfrm>
            <a:off x="304800" y="1371600"/>
            <a:ext cx="8001000" cy="2169825"/>
          </a:xfrm>
          <a:prstGeom prst="rect">
            <a:avLst/>
          </a:prstGeom>
          <a:noFill/>
        </p:spPr>
        <p:txBody>
          <a:bodyPr wrap="square" rtlCol="0">
            <a:spAutoFit/>
          </a:bodyPr>
          <a:lstStyle/>
          <a:p>
            <a:pPr hangingPunct="0">
              <a:lnSpc>
                <a:spcPct val="150000"/>
              </a:lnSpc>
            </a:pPr>
            <a:r>
              <a:rPr lang="en-US" b="1" i="1" dirty="0" smtClean="0">
                <a:latin typeface="Georgia" pitchFamily="18" charset="0"/>
              </a:rPr>
              <a:t>Conclusion</a:t>
            </a:r>
            <a:endParaRPr lang="en-US" dirty="0" smtClean="0">
              <a:latin typeface="Georgia" pitchFamily="18" charset="0"/>
            </a:endParaRPr>
          </a:p>
          <a:p>
            <a:pPr lvl="0" hangingPunct="0">
              <a:lnSpc>
                <a:spcPct val="150000"/>
              </a:lnSpc>
            </a:pPr>
            <a:r>
              <a:rPr lang="en-US" dirty="0" smtClean="0">
                <a:latin typeface="Georgia" pitchFamily="18" charset="0"/>
              </a:rPr>
              <a:t>Restate theme and summarize</a:t>
            </a:r>
          </a:p>
          <a:p>
            <a:pPr lvl="0" hangingPunct="0">
              <a:lnSpc>
                <a:spcPct val="150000"/>
              </a:lnSpc>
            </a:pPr>
            <a:r>
              <a:rPr lang="en-US" dirty="0" smtClean="0">
                <a:latin typeface="Georgia" pitchFamily="18" charset="0"/>
              </a:rPr>
              <a:t>Encourage group to spend time in galleries or return</a:t>
            </a:r>
          </a:p>
          <a:p>
            <a:pPr lvl="0" hangingPunct="0">
              <a:lnSpc>
                <a:spcPct val="150000"/>
              </a:lnSpc>
            </a:pPr>
            <a:r>
              <a:rPr lang="en-US" dirty="0" smtClean="0">
                <a:latin typeface="Georgia" pitchFamily="18" charset="0"/>
              </a:rPr>
              <a:t>Thank group for participating and leave them with information about events, membership, sculpture garden, etc.</a:t>
            </a:r>
          </a:p>
        </p:txBody>
      </p:sp>
      <p:pic>
        <p:nvPicPr>
          <p:cNvPr id="5" name="Picture 4" descr="2000-200.jpg"/>
          <p:cNvPicPr>
            <a:picLocks noChangeAspect="1"/>
          </p:cNvPicPr>
          <p:nvPr/>
        </p:nvPicPr>
        <p:blipFill>
          <a:blip r:embed="rId4" cstate="print"/>
          <a:stretch>
            <a:fillRect/>
          </a:stretch>
        </p:blipFill>
        <p:spPr>
          <a:xfrm>
            <a:off x="4953000" y="3733800"/>
            <a:ext cx="3886200" cy="2590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3" cstate="print"/>
          <a:stretch>
            <a:fillRect/>
          </a:stretch>
        </p:blipFill>
        <p:spPr>
          <a:xfrm>
            <a:off x="1142" y="0"/>
            <a:ext cx="9142858" cy="6857143"/>
          </a:xfrm>
          <a:prstGeom prst="rect">
            <a:avLst/>
          </a:prstGeom>
          <a:noFill/>
          <a:ln>
            <a:noFill/>
          </a:ln>
        </p:spPr>
      </p:pic>
      <p:sp>
        <p:nvSpPr>
          <p:cNvPr id="3" name="TextBox 2"/>
          <p:cNvSpPr txBox="1"/>
          <p:nvPr/>
        </p:nvSpPr>
        <p:spPr>
          <a:xfrm>
            <a:off x="533400" y="1447800"/>
            <a:ext cx="7315200" cy="369332"/>
          </a:xfrm>
          <a:prstGeom prst="rect">
            <a:avLst/>
          </a:prstGeom>
          <a:noFill/>
        </p:spPr>
        <p:txBody>
          <a:bodyPr wrap="square" rtlCol="0">
            <a:spAutoFit/>
          </a:bodyPr>
          <a:lstStyle/>
          <a:p>
            <a:endParaRPr lang="en-US" dirty="0"/>
          </a:p>
        </p:txBody>
      </p:sp>
      <p:sp>
        <p:nvSpPr>
          <p:cNvPr id="5" name="TextBox 4"/>
          <p:cNvSpPr txBox="1"/>
          <p:nvPr/>
        </p:nvSpPr>
        <p:spPr>
          <a:xfrm>
            <a:off x="381000" y="1133356"/>
            <a:ext cx="3657600" cy="4247317"/>
          </a:xfrm>
          <a:prstGeom prst="rect">
            <a:avLst/>
          </a:prstGeom>
          <a:noFill/>
        </p:spPr>
        <p:txBody>
          <a:bodyPr wrap="square" rtlCol="0">
            <a:spAutoFit/>
          </a:bodyPr>
          <a:lstStyle/>
          <a:p>
            <a:r>
              <a:rPr lang="en-US" b="1" dirty="0">
                <a:latin typeface="Georgia" pitchFamily="18" charset="0"/>
              </a:rPr>
              <a:t>Visual Art Approach</a:t>
            </a:r>
            <a:endParaRPr lang="en-US" dirty="0">
              <a:latin typeface="Georgia" pitchFamily="18" charset="0"/>
            </a:endParaRPr>
          </a:p>
          <a:p>
            <a:r>
              <a:rPr lang="en-US" dirty="0">
                <a:latin typeface="Georgia" pitchFamily="18" charset="0"/>
              </a:rPr>
              <a:t>Elements </a:t>
            </a:r>
            <a:r>
              <a:rPr lang="en-US" dirty="0" smtClean="0">
                <a:latin typeface="Georgia" pitchFamily="18" charset="0"/>
              </a:rPr>
              <a:t>of Art</a:t>
            </a:r>
            <a:endParaRPr lang="en-US" dirty="0">
              <a:latin typeface="Georgia" pitchFamily="18" charset="0"/>
            </a:endParaRPr>
          </a:p>
          <a:p>
            <a:r>
              <a:rPr lang="en-US" dirty="0">
                <a:latin typeface="Georgia" pitchFamily="18" charset="0"/>
              </a:rPr>
              <a:t>Methods &amp; </a:t>
            </a:r>
            <a:r>
              <a:rPr lang="en-US" dirty="0" smtClean="0">
                <a:latin typeface="Georgia" pitchFamily="18" charset="0"/>
              </a:rPr>
              <a:t>Materials</a:t>
            </a:r>
            <a:endParaRPr lang="en-US" dirty="0">
              <a:latin typeface="Georgia" pitchFamily="18" charset="0"/>
            </a:endParaRPr>
          </a:p>
          <a:p>
            <a:r>
              <a:rPr lang="en-US" dirty="0">
                <a:latin typeface="Georgia" pitchFamily="18" charset="0"/>
              </a:rPr>
              <a:t> </a:t>
            </a:r>
          </a:p>
          <a:p>
            <a:r>
              <a:rPr lang="en-US" b="1" dirty="0">
                <a:latin typeface="Georgia" pitchFamily="18" charset="0"/>
              </a:rPr>
              <a:t>Language Arts Approach</a:t>
            </a:r>
            <a:endParaRPr lang="en-US" dirty="0">
              <a:latin typeface="Georgia" pitchFamily="18" charset="0"/>
            </a:endParaRPr>
          </a:p>
          <a:p>
            <a:r>
              <a:rPr lang="en-US" dirty="0">
                <a:latin typeface="Georgia" pitchFamily="18" charset="0"/>
              </a:rPr>
              <a:t>What’s the Story?  </a:t>
            </a:r>
          </a:p>
          <a:p>
            <a:r>
              <a:rPr lang="en-US" dirty="0">
                <a:latin typeface="Georgia" pitchFamily="18" charset="0"/>
              </a:rPr>
              <a:t>Describe it! </a:t>
            </a:r>
            <a:endParaRPr lang="en-US" dirty="0" smtClean="0">
              <a:latin typeface="Georgia" pitchFamily="18" charset="0"/>
            </a:endParaRPr>
          </a:p>
          <a:p>
            <a:endParaRPr lang="en-US" b="1" dirty="0">
              <a:latin typeface="Georgia" pitchFamily="18" charset="0"/>
            </a:endParaRPr>
          </a:p>
          <a:p>
            <a:r>
              <a:rPr lang="en-US" b="1" dirty="0" smtClean="0">
                <a:latin typeface="Georgia" pitchFamily="18" charset="0"/>
              </a:rPr>
              <a:t>Social </a:t>
            </a:r>
            <a:r>
              <a:rPr lang="en-US" b="1" dirty="0">
                <a:latin typeface="Georgia" pitchFamily="18" charset="0"/>
              </a:rPr>
              <a:t>Studies Approach</a:t>
            </a:r>
            <a:endParaRPr lang="en-US" dirty="0">
              <a:latin typeface="Georgia" pitchFamily="18" charset="0"/>
            </a:endParaRPr>
          </a:p>
          <a:p>
            <a:r>
              <a:rPr lang="en-US" dirty="0">
                <a:latin typeface="Georgia" pitchFamily="18" charset="0"/>
              </a:rPr>
              <a:t>Continents and </a:t>
            </a:r>
            <a:r>
              <a:rPr lang="en-US" dirty="0" smtClean="0">
                <a:latin typeface="Georgia" pitchFamily="18" charset="0"/>
              </a:rPr>
              <a:t>Cultures</a:t>
            </a:r>
            <a:endParaRPr lang="en-US" dirty="0">
              <a:latin typeface="Georgia" pitchFamily="18" charset="0"/>
            </a:endParaRPr>
          </a:p>
          <a:p>
            <a:r>
              <a:rPr lang="en-US" dirty="0">
                <a:latin typeface="Georgia" pitchFamily="18" charset="0"/>
              </a:rPr>
              <a:t>My Country, My </a:t>
            </a:r>
            <a:r>
              <a:rPr lang="en-US" dirty="0" smtClean="0">
                <a:latin typeface="Georgia" pitchFamily="18" charset="0"/>
              </a:rPr>
              <a:t>State</a:t>
            </a:r>
          </a:p>
          <a:p>
            <a:endParaRPr lang="en-US" dirty="0">
              <a:latin typeface="Georgia" pitchFamily="18" charset="0"/>
            </a:endParaRPr>
          </a:p>
          <a:p>
            <a:r>
              <a:rPr lang="en-US" b="1" dirty="0" smtClean="0">
                <a:latin typeface="Georgia" pitchFamily="18" charset="0"/>
              </a:rPr>
              <a:t>Special Exhibition</a:t>
            </a:r>
          </a:p>
          <a:p>
            <a:r>
              <a:rPr lang="en-US" b="1" dirty="0" smtClean="0">
                <a:latin typeface="Georgia" pitchFamily="18" charset="0"/>
              </a:rPr>
              <a:t>Museum Highlights</a:t>
            </a:r>
            <a:endParaRPr lang="en-US" b="1" dirty="0">
              <a:latin typeface="Georgia" pitchFamily="18" charset="0"/>
            </a:endParaRPr>
          </a:p>
          <a:p>
            <a:endParaRPr lang="en-US" dirty="0"/>
          </a:p>
        </p:txBody>
      </p:sp>
      <p:sp>
        <p:nvSpPr>
          <p:cNvPr id="6" name="TextBox 5"/>
          <p:cNvSpPr txBox="1"/>
          <p:nvPr/>
        </p:nvSpPr>
        <p:spPr>
          <a:xfrm>
            <a:off x="381000" y="457200"/>
            <a:ext cx="3657600" cy="461665"/>
          </a:xfrm>
          <a:prstGeom prst="rect">
            <a:avLst/>
          </a:prstGeom>
          <a:noFill/>
        </p:spPr>
        <p:txBody>
          <a:bodyPr wrap="square" rtlCol="0">
            <a:spAutoFit/>
          </a:bodyPr>
          <a:lstStyle/>
          <a:p>
            <a:r>
              <a:rPr lang="en-US" sz="2400" b="1" dirty="0" smtClean="0">
                <a:solidFill>
                  <a:schemeClr val="bg1"/>
                </a:solidFill>
                <a:latin typeface="Georgia" pitchFamily="18" charset="0"/>
              </a:rPr>
              <a:t>Themes</a:t>
            </a:r>
            <a:endParaRPr lang="en-US" sz="2400" b="1" dirty="0">
              <a:solidFill>
                <a:schemeClr val="bg1"/>
              </a:solidFill>
              <a:latin typeface="Georgia" pitchFamily="18" charset="0"/>
            </a:endParaRPr>
          </a:p>
        </p:txBody>
      </p:sp>
      <p:sp>
        <p:nvSpPr>
          <p:cNvPr id="7" name="TextBox 6"/>
          <p:cNvSpPr txBox="1"/>
          <p:nvPr/>
        </p:nvSpPr>
        <p:spPr>
          <a:xfrm>
            <a:off x="4267200" y="1143000"/>
            <a:ext cx="3886200" cy="3970318"/>
          </a:xfrm>
          <a:prstGeom prst="rect">
            <a:avLst/>
          </a:prstGeom>
          <a:noFill/>
        </p:spPr>
        <p:txBody>
          <a:bodyPr wrap="square" rtlCol="0">
            <a:spAutoFit/>
          </a:bodyPr>
          <a:lstStyle/>
          <a:p>
            <a:r>
              <a:rPr lang="en-US" b="1" dirty="0" smtClean="0">
                <a:latin typeface="Georgia" pitchFamily="18" charset="0"/>
              </a:rPr>
              <a:t>Develop your own!</a:t>
            </a:r>
          </a:p>
          <a:p>
            <a:endParaRPr lang="en-US" dirty="0">
              <a:latin typeface="Georgia" pitchFamily="18" charset="0"/>
            </a:endParaRPr>
          </a:p>
          <a:p>
            <a:r>
              <a:rPr lang="en-US" dirty="0" smtClean="0">
                <a:latin typeface="Georgia" pitchFamily="18" charset="0"/>
              </a:rPr>
              <a:t>Architecture</a:t>
            </a:r>
          </a:p>
          <a:p>
            <a:r>
              <a:rPr lang="en-US" dirty="0" smtClean="0">
                <a:latin typeface="Georgia" pitchFamily="18" charset="0"/>
              </a:rPr>
              <a:t>Landscapes</a:t>
            </a:r>
          </a:p>
          <a:p>
            <a:r>
              <a:rPr lang="en-US" dirty="0" smtClean="0">
                <a:latin typeface="Georgia" pitchFamily="18" charset="0"/>
              </a:rPr>
              <a:t>Portraiture</a:t>
            </a:r>
          </a:p>
          <a:p>
            <a:r>
              <a:rPr lang="en-US" dirty="0" smtClean="0">
                <a:latin typeface="Georgia" pitchFamily="18" charset="0"/>
              </a:rPr>
              <a:t>Sculpture</a:t>
            </a:r>
          </a:p>
          <a:p>
            <a:r>
              <a:rPr lang="en-US" dirty="0" smtClean="0">
                <a:latin typeface="Georgia" pitchFamily="18" charset="0"/>
              </a:rPr>
              <a:t>Art History</a:t>
            </a:r>
          </a:p>
          <a:p>
            <a:r>
              <a:rPr lang="en-US" dirty="0" smtClean="0">
                <a:latin typeface="Georgia" pitchFamily="18" charset="0"/>
              </a:rPr>
              <a:t>Food in Art</a:t>
            </a:r>
          </a:p>
          <a:p>
            <a:r>
              <a:rPr lang="en-US" dirty="0" smtClean="0">
                <a:latin typeface="Georgia" pitchFamily="18" charset="0"/>
              </a:rPr>
              <a:t>Around the World</a:t>
            </a:r>
          </a:p>
          <a:p>
            <a:r>
              <a:rPr lang="en-US" dirty="0" smtClean="0">
                <a:latin typeface="Georgia" pitchFamily="18" charset="0"/>
              </a:rPr>
              <a:t>Louisiana Art</a:t>
            </a:r>
          </a:p>
          <a:p>
            <a:r>
              <a:rPr lang="en-US" dirty="0" smtClean="0">
                <a:latin typeface="Georgia" pitchFamily="18" charset="0"/>
              </a:rPr>
              <a:t>Modern Art</a:t>
            </a:r>
          </a:p>
          <a:p>
            <a:r>
              <a:rPr lang="en-US" dirty="0" smtClean="0">
                <a:latin typeface="Georgia" pitchFamily="18" charset="0"/>
              </a:rPr>
              <a:t>Specific color</a:t>
            </a:r>
          </a:p>
          <a:p>
            <a:r>
              <a:rPr lang="en-US" dirty="0" smtClean="0">
                <a:latin typeface="Georgia" pitchFamily="18" charset="0"/>
              </a:rPr>
              <a:t>Flowers</a:t>
            </a:r>
          </a:p>
          <a:p>
            <a:endParaRPr lang="en-US" b="1" dirty="0">
              <a:latin typeface="Georgia"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8-1.jpg"/>
          <p:cNvPicPr>
            <a:picLocks noChangeAspect="1"/>
          </p:cNvPicPr>
          <p:nvPr/>
        </p:nvPicPr>
        <p:blipFill>
          <a:blip r:embed="rId3" cstate="print"/>
          <a:stretch>
            <a:fillRect/>
          </a:stretch>
        </p:blipFill>
        <p:spPr>
          <a:xfrm>
            <a:off x="304800" y="304800"/>
            <a:ext cx="2743200" cy="2206487"/>
          </a:xfrm>
          <a:prstGeom prst="rect">
            <a:avLst/>
          </a:prstGeom>
        </p:spPr>
      </p:pic>
      <p:pic>
        <p:nvPicPr>
          <p:cNvPr id="7" name="Picture 6" descr="65-1.jpg"/>
          <p:cNvPicPr>
            <a:picLocks noChangeAspect="1"/>
          </p:cNvPicPr>
          <p:nvPr/>
        </p:nvPicPr>
        <p:blipFill>
          <a:blip r:embed="rId4" cstate="print"/>
          <a:stretch>
            <a:fillRect/>
          </a:stretch>
        </p:blipFill>
        <p:spPr>
          <a:xfrm>
            <a:off x="5181600" y="381000"/>
            <a:ext cx="3738184" cy="2700912"/>
          </a:xfrm>
          <a:prstGeom prst="rect">
            <a:avLst/>
          </a:prstGeom>
        </p:spPr>
      </p:pic>
      <p:pic>
        <p:nvPicPr>
          <p:cNvPr id="8" name="Picture 7" descr="EL-1977-14.tif"/>
          <p:cNvPicPr>
            <a:picLocks noChangeAspect="1"/>
          </p:cNvPicPr>
          <p:nvPr/>
        </p:nvPicPr>
        <p:blipFill>
          <a:blip r:embed="rId5" cstate="print"/>
          <a:stretch>
            <a:fillRect/>
          </a:stretch>
        </p:blipFill>
        <p:spPr>
          <a:xfrm>
            <a:off x="5562600" y="3276600"/>
            <a:ext cx="3292442" cy="2133600"/>
          </a:xfrm>
          <a:prstGeom prst="rect">
            <a:avLst/>
          </a:prstGeom>
        </p:spPr>
      </p:pic>
      <p:pic>
        <p:nvPicPr>
          <p:cNvPr id="9" name="Picture 8" descr="85-90ed.tif"/>
          <p:cNvPicPr>
            <a:picLocks noChangeAspect="1"/>
          </p:cNvPicPr>
          <p:nvPr/>
        </p:nvPicPr>
        <p:blipFill>
          <a:blip r:embed="rId6" cstate="print"/>
          <a:stretch>
            <a:fillRect/>
          </a:stretch>
        </p:blipFill>
        <p:spPr>
          <a:xfrm>
            <a:off x="384048" y="2740067"/>
            <a:ext cx="2663952" cy="3736933"/>
          </a:xfrm>
          <a:prstGeom prst="rect">
            <a:avLst/>
          </a:prstGeom>
        </p:spPr>
      </p:pic>
      <p:pic>
        <p:nvPicPr>
          <p:cNvPr id="10" name="Picture 9" descr="2010-227.jpg"/>
          <p:cNvPicPr>
            <a:picLocks noChangeAspect="1"/>
          </p:cNvPicPr>
          <p:nvPr/>
        </p:nvPicPr>
        <p:blipFill>
          <a:blip r:embed="rId7" cstate="print"/>
          <a:stretch>
            <a:fillRect/>
          </a:stretch>
        </p:blipFill>
        <p:spPr>
          <a:xfrm>
            <a:off x="3352800" y="228600"/>
            <a:ext cx="1655445" cy="3352800"/>
          </a:xfrm>
          <a:prstGeom prst="rect">
            <a:avLst/>
          </a:prstGeom>
        </p:spPr>
      </p:pic>
      <p:pic>
        <p:nvPicPr>
          <p:cNvPr id="12" name="Picture 11" descr="Dunbar.JPG"/>
          <p:cNvPicPr>
            <a:picLocks noChangeAspect="1"/>
          </p:cNvPicPr>
          <p:nvPr/>
        </p:nvPicPr>
        <p:blipFill>
          <a:blip r:embed="rId8" cstate="print"/>
          <a:stretch>
            <a:fillRect/>
          </a:stretch>
        </p:blipFill>
        <p:spPr>
          <a:xfrm>
            <a:off x="3200400" y="3810000"/>
            <a:ext cx="2216573" cy="2590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1977-14.tif"/>
          <p:cNvPicPr>
            <a:picLocks noChangeAspect="1"/>
          </p:cNvPicPr>
          <p:nvPr/>
        </p:nvPicPr>
        <p:blipFill>
          <a:blip r:embed="rId3" cstate="print"/>
          <a:stretch>
            <a:fillRect/>
          </a:stretch>
        </p:blipFill>
        <p:spPr>
          <a:xfrm>
            <a:off x="1600199" y="914400"/>
            <a:ext cx="6114535" cy="3962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90ed.tif"/>
          <p:cNvPicPr>
            <a:picLocks noChangeAspect="1"/>
          </p:cNvPicPr>
          <p:nvPr/>
        </p:nvPicPr>
        <p:blipFill>
          <a:blip r:embed="rId2" cstate="print"/>
          <a:stretch>
            <a:fillRect/>
          </a:stretch>
        </p:blipFill>
        <p:spPr>
          <a:xfrm>
            <a:off x="381000" y="228600"/>
            <a:ext cx="4617267" cy="647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8-1.jpg"/>
          <p:cNvPicPr>
            <a:picLocks noChangeAspect="1"/>
          </p:cNvPicPr>
          <p:nvPr/>
        </p:nvPicPr>
        <p:blipFill>
          <a:blip r:embed="rId2" cstate="print"/>
          <a:stretch>
            <a:fillRect/>
          </a:stretch>
        </p:blipFill>
        <p:spPr>
          <a:xfrm>
            <a:off x="304800" y="304800"/>
            <a:ext cx="5791200" cy="465813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1.jpg"/>
          <p:cNvPicPr>
            <a:picLocks noChangeAspect="1"/>
          </p:cNvPicPr>
          <p:nvPr/>
        </p:nvPicPr>
        <p:blipFill>
          <a:blip r:embed="rId2" cstate="print"/>
          <a:stretch>
            <a:fillRect/>
          </a:stretch>
        </p:blipFill>
        <p:spPr>
          <a:xfrm>
            <a:off x="685800" y="304800"/>
            <a:ext cx="7698889" cy="5562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227.jpg"/>
          <p:cNvPicPr>
            <a:picLocks noChangeAspect="1"/>
          </p:cNvPicPr>
          <p:nvPr/>
        </p:nvPicPr>
        <p:blipFill>
          <a:blip r:embed="rId2" cstate="print"/>
          <a:stretch>
            <a:fillRect/>
          </a:stretch>
        </p:blipFill>
        <p:spPr>
          <a:xfrm>
            <a:off x="762000" y="381000"/>
            <a:ext cx="2874645" cy="582206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bar.JPG"/>
          <p:cNvPicPr>
            <a:picLocks noChangeAspect="1"/>
          </p:cNvPicPr>
          <p:nvPr/>
        </p:nvPicPr>
        <p:blipFill>
          <a:blip r:embed="rId2" cstate="print"/>
          <a:stretch>
            <a:fillRect/>
          </a:stretch>
        </p:blipFill>
        <p:spPr>
          <a:xfrm>
            <a:off x="685800" y="762000"/>
            <a:ext cx="3650826" cy="4267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entationBackground working document.png"/>
          <p:cNvPicPr>
            <a:picLocks noChangeAspect="1"/>
          </p:cNvPicPr>
          <p:nvPr/>
        </p:nvPicPr>
        <p:blipFill>
          <a:blip r:embed="rId2" cstate="print"/>
          <a:stretch>
            <a:fillRect/>
          </a:stretch>
        </p:blipFill>
        <p:spPr>
          <a:xfrm>
            <a:off x="0" y="857"/>
            <a:ext cx="9142858" cy="6857143"/>
          </a:xfrm>
          <a:prstGeom prst="rect">
            <a:avLst/>
          </a:prstGeom>
          <a:noFill/>
          <a:ln>
            <a:noFill/>
          </a:ln>
        </p:spPr>
      </p:pic>
      <p:sp>
        <p:nvSpPr>
          <p:cNvPr id="3" name="Content Placeholder 2"/>
          <p:cNvSpPr>
            <a:spLocks noGrp="1"/>
          </p:cNvSpPr>
          <p:nvPr>
            <p:ph idx="1"/>
          </p:nvPr>
        </p:nvSpPr>
        <p:spPr>
          <a:xfrm>
            <a:off x="457200" y="609600"/>
            <a:ext cx="8229600" cy="5516563"/>
          </a:xfrm>
        </p:spPr>
        <p:txBody>
          <a:bodyPr/>
          <a:lstStyle/>
          <a:p>
            <a:pPr>
              <a:buNone/>
            </a:pPr>
            <a:r>
              <a:rPr lang="en-US" sz="2400" dirty="0" smtClean="0">
                <a:latin typeface="Georgia" pitchFamily="18" charset="0"/>
                <a:cs typeface="Arial" pitchFamily="34" charset="0"/>
              </a:rPr>
              <a:t>	</a:t>
            </a:r>
          </a:p>
          <a:p>
            <a:pPr>
              <a:buNone/>
            </a:pPr>
            <a:r>
              <a:rPr lang="en-US" sz="3600" dirty="0" smtClean="0">
                <a:latin typeface="Georgia" pitchFamily="18" charset="0"/>
                <a:cs typeface="Arial" pitchFamily="34" charset="0"/>
              </a:rPr>
              <a:t>Announcements</a:t>
            </a:r>
          </a:p>
          <a:p>
            <a:pPr>
              <a:buNone/>
            </a:pPr>
            <a:endParaRPr lang="en-US" sz="2400" dirty="0" smtClean="0">
              <a:latin typeface="Georgia" pitchFamily="18" charset="0"/>
              <a:cs typeface="Arial" pitchFamily="34" charset="0"/>
            </a:endParaRPr>
          </a:p>
          <a:p>
            <a:r>
              <a:rPr lang="en-US" sz="2400" dirty="0" smtClean="0">
                <a:latin typeface="Georgia" pitchFamily="18" charset="0"/>
                <a:cs typeface="Arial" pitchFamily="34" charset="0"/>
              </a:rPr>
              <a:t>Welcome back!</a:t>
            </a:r>
          </a:p>
          <a:p>
            <a:r>
              <a:rPr lang="en-US" sz="2400" dirty="0" smtClean="0">
                <a:latin typeface="Georgia" pitchFamily="18" charset="0"/>
                <a:cs typeface="Arial" pitchFamily="34" charset="0"/>
              </a:rPr>
              <a:t>Schedule adjustments</a:t>
            </a:r>
          </a:p>
          <a:p>
            <a:r>
              <a:rPr lang="en-US" sz="2400" dirty="0" smtClean="0">
                <a:latin typeface="Georgia" pitchFamily="18" charset="0"/>
                <a:cs typeface="Arial" pitchFamily="34" charset="0"/>
              </a:rPr>
              <a:t>DAB notices</a:t>
            </a:r>
          </a:p>
          <a:p>
            <a:r>
              <a:rPr lang="en-US" sz="2400" dirty="0" smtClean="0">
                <a:latin typeface="Georgia" pitchFamily="18" charset="0"/>
                <a:cs typeface="Arial" pitchFamily="34" charset="0"/>
              </a:rPr>
              <a:t>Questions &amp; concerns</a:t>
            </a:r>
          </a:p>
          <a:p>
            <a:pPr>
              <a:buNone/>
            </a:pPr>
            <a:endParaRPr lang="en-US" dirty="0" smtClean="0">
              <a:latin typeface="Arial" pitchFamily="34" charset="0"/>
              <a:cs typeface="Arial" pitchFamily="34" charset="0"/>
            </a:endParaRPr>
          </a:p>
          <a:p>
            <a:endParaRPr lang="en-US" dirty="0"/>
          </a:p>
        </p:txBody>
      </p:sp>
      <p:pic>
        <p:nvPicPr>
          <p:cNvPr id="4" name="Picture 4" descr="http://upload.wikimedia.org/wikipedia/commons/0/0e/Vassily_Kandinsky,_1926_-_Several_Circles,_Gugg_0910_25.jpg"/>
          <p:cNvPicPr>
            <a:picLocks noChangeAspect="1" noChangeArrowheads="1"/>
          </p:cNvPicPr>
          <p:nvPr/>
        </p:nvPicPr>
        <p:blipFill>
          <a:blip r:embed="rId3" cstate="print"/>
          <a:srcRect/>
          <a:stretch>
            <a:fillRect/>
          </a:stretch>
        </p:blipFill>
        <p:spPr bwMode="auto">
          <a:xfrm>
            <a:off x="5410200" y="2971800"/>
            <a:ext cx="2990850" cy="304776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Background working document.png"/>
          <p:cNvPicPr>
            <a:picLocks noChangeAspect="1"/>
          </p:cNvPicPr>
          <p:nvPr/>
        </p:nvPicPr>
        <p:blipFill>
          <a:blip r:embed="rId2" cstate="print"/>
          <a:stretch>
            <a:fillRect/>
          </a:stretch>
        </p:blipFill>
        <p:spPr>
          <a:xfrm>
            <a:off x="0" y="857"/>
            <a:ext cx="9142858" cy="6857143"/>
          </a:xfrm>
          <a:prstGeom prst="rect">
            <a:avLst/>
          </a:prstGeom>
          <a:noFill/>
          <a:ln>
            <a:noFill/>
          </a:ln>
        </p:spPr>
      </p:pic>
      <p:sp>
        <p:nvSpPr>
          <p:cNvPr id="2" name="TextBox 1"/>
          <p:cNvSpPr txBox="1"/>
          <p:nvPr/>
        </p:nvSpPr>
        <p:spPr>
          <a:xfrm>
            <a:off x="304800" y="1371600"/>
            <a:ext cx="8839200" cy="2585323"/>
          </a:xfrm>
          <a:prstGeom prst="rect">
            <a:avLst/>
          </a:prstGeom>
          <a:noFill/>
        </p:spPr>
        <p:txBody>
          <a:bodyPr wrap="square" rtlCol="0">
            <a:spAutoFit/>
          </a:bodyPr>
          <a:lstStyle/>
          <a:p>
            <a:pPr hangingPunct="0">
              <a:lnSpc>
                <a:spcPct val="150000"/>
              </a:lnSpc>
            </a:pPr>
            <a:r>
              <a:rPr lang="en-US" b="1" i="1" dirty="0">
                <a:latin typeface="Georgia" pitchFamily="18" charset="0"/>
              </a:rPr>
              <a:t>Introduction</a:t>
            </a:r>
            <a:endParaRPr lang="en-US" dirty="0">
              <a:latin typeface="Georgia" pitchFamily="18" charset="0"/>
            </a:endParaRPr>
          </a:p>
          <a:p>
            <a:pPr lvl="0" hangingPunct="0">
              <a:lnSpc>
                <a:spcPct val="150000"/>
              </a:lnSpc>
            </a:pPr>
            <a:r>
              <a:rPr lang="en-US" dirty="0">
                <a:latin typeface="Georgia" pitchFamily="18" charset="0"/>
              </a:rPr>
              <a:t>Introduce yourself and welcome the group to NOMA</a:t>
            </a:r>
          </a:p>
          <a:p>
            <a:pPr lvl="0" hangingPunct="0">
              <a:lnSpc>
                <a:spcPct val="150000"/>
              </a:lnSpc>
            </a:pPr>
            <a:r>
              <a:rPr lang="en-US" dirty="0">
                <a:latin typeface="Georgia" pitchFamily="18" charset="0"/>
              </a:rPr>
              <a:t>Briefly explain your theme and give the approximate length</a:t>
            </a:r>
          </a:p>
          <a:p>
            <a:pPr lvl="0" hangingPunct="0">
              <a:lnSpc>
                <a:spcPct val="150000"/>
              </a:lnSpc>
            </a:pPr>
            <a:r>
              <a:rPr lang="en-US" dirty="0">
                <a:latin typeface="Georgia" pitchFamily="18" charset="0"/>
              </a:rPr>
              <a:t>Remind group of museum manners (if applicable</a:t>
            </a:r>
            <a:r>
              <a:rPr lang="en-US" dirty="0" smtClean="0">
                <a:latin typeface="Georgia" pitchFamily="18" charset="0"/>
              </a:rPr>
              <a:t>)</a:t>
            </a:r>
          </a:p>
          <a:p>
            <a:pPr lvl="0" hangingPunct="0">
              <a:lnSpc>
                <a:spcPct val="150000"/>
              </a:lnSpc>
            </a:pPr>
            <a:endParaRPr lang="en-US" dirty="0">
              <a:latin typeface="Georgia" pitchFamily="18" charset="0"/>
            </a:endParaRPr>
          </a:p>
          <a:p>
            <a:pPr lvl="0" hangingPunct="0">
              <a:lnSpc>
                <a:spcPct val="150000"/>
              </a:lnSpc>
            </a:pPr>
            <a:endParaRPr lang="en-US" dirty="0">
              <a:latin typeface="Georgia" pitchFamily="18" charset="0"/>
            </a:endParaRPr>
          </a:p>
        </p:txBody>
      </p:sp>
      <p:pic>
        <p:nvPicPr>
          <p:cNvPr id="4" name="Picture 2" descr="W:\ NOMA Image Requests\Tracy History of NOMA requests\12240001.JPG"/>
          <p:cNvPicPr>
            <a:picLocks noChangeAspect="1" noChangeArrowheads="1"/>
          </p:cNvPicPr>
          <p:nvPr/>
        </p:nvPicPr>
        <p:blipFill>
          <a:blip r:embed="rId3" cstate="print"/>
          <a:srcRect/>
          <a:stretch>
            <a:fillRect/>
          </a:stretch>
        </p:blipFill>
        <p:spPr bwMode="auto">
          <a:xfrm>
            <a:off x="4800600" y="3581400"/>
            <a:ext cx="3784809" cy="246856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Background working document.png"/>
          <p:cNvPicPr>
            <a:picLocks noChangeAspect="1"/>
          </p:cNvPicPr>
          <p:nvPr/>
        </p:nvPicPr>
        <p:blipFill>
          <a:blip r:embed="rId3" cstate="print"/>
          <a:stretch>
            <a:fillRect/>
          </a:stretch>
        </p:blipFill>
        <p:spPr>
          <a:xfrm>
            <a:off x="0" y="857"/>
            <a:ext cx="9142858" cy="6857143"/>
          </a:xfrm>
          <a:prstGeom prst="rect">
            <a:avLst/>
          </a:prstGeom>
          <a:noFill/>
          <a:ln>
            <a:noFill/>
          </a:ln>
        </p:spPr>
      </p:pic>
      <p:sp>
        <p:nvSpPr>
          <p:cNvPr id="2" name="TextBox 1"/>
          <p:cNvSpPr txBox="1"/>
          <p:nvPr/>
        </p:nvSpPr>
        <p:spPr>
          <a:xfrm>
            <a:off x="304800" y="1371600"/>
            <a:ext cx="8001000" cy="2169825"/>
          </a:xfrm>
          <a:prstGeom prst="rect">
            <a:avLst/>
          </a:prstGeom>
          <a:noFill/>
        </p:spPr>
        <p:txBody>
          <a:bodyPr wrap="square" rtlCol="0">
            <a:spAutoFit/>
          </a:bodyPr>
          <a:lstStyle/>
          <a:p>
            <a:pPr hangingPunct="0">
              <a:lnSpc>
                <a:spcPct val="150000"/>
              </a:lnSpc>
            </a:pPr>
            <a:r>
              <a:rPr lang="en-US" b="1" i="1" dirty="0" smtClean="0">
                <a:latin typeface="Georgia" pitchFamily="18" charset="0"/>
              </a:rPr>
              <a:t>Conclusion</a:t>
            </a:r>
            <a:endParaRPr lang="en-US" dirty="0" smtClean="0">
              <a:latin typeface="Georgia" pitchFamily="18" charset="0"/>
            </a:endParaRPr>
          </a:p>
          <a:p>
            <a:pPr lvl="0" hangingPunct="0">
              <a:lnSpc>
                <a:spcPct val="150000"/>
              </a:lnSpc>
            </a:pPr>
            <a:r>
              <a:rPr lang="en-US" dirty="0" smtClean="0">
                <a:latin typeface="Georgia" pitchFamily="18" charset="0"/>
              </a:rPr>
              <a:t>Restate theme and summarize</a:t>
            </a:r>
          </a:p>
          <a:p>
            <a:pPr lvl="0" hangingPunct="0">
              <a:lnSpc>
                <a:spcPct val="150000"/>
              </a:lnSpc>
            </a:pPr>
            <a:r>
              <a:rPr lang="en-US" dirty="0" smtClean="0">
                <a:latin typeface="Georgia" pitchFamily="18" charset="0"/>
              </a:rPr>
              <a:t>Encourage group to spend time in galleries or return</a:t>
            </a:r>
          </a:p>
          <a:p>
            <a:pPr lvl="0" hangingPunct="0">
              <a:lnSpc>
                <a:spcPct val="150000"/>
              </a:lnSpc>
            </a:pPr>
            <a:r>
              <a:rPr lang="en-US" dirty="0" smtClean="0">
                <a:latin typeface="Georgia" pitchFamily="18" charset="0"/>
              </a:rPr>
              <a:t>Thank group for participating and leave them with information about events, membership, sculpture garden, etc.</a:t>
            </a:r>
          </a:p>
        </p:txBody>
      </p:sp>
      <p:pic>
        <p:nvPicPr>
          <p:cNvPr id="5" name="Picture 4" descr="2000-200.jpg"/>
          <p:cNvPicPr>
            <a:picLocks noChangeAspect="1"/>
          </p:cNvPicPr>
          <p:nvPr/>
        </p:nvPicPr>
        <p:blipFill>
          <a:blip r:embed="rId4" cstate="print"/>
          <a:stretch>
            <a:fillRect/>
          </a:stretch>
        </p:blipFill>
        <p:spPr>
          <a:xfrm>
            <a:off x="4953000" y="3733800"/>
            <a:ext cx="3886200" cy="2590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uguereau. William.JPG"/>
          <p:cNvPicPr>
            <a:picLocks noChangeAspect="1"/>
          </p:cNvPicPr>
          <p:nvPr/>
        </p:nvPicPr>
        <p:blipFill>
          <a:blip r:embed="rId3" cstate="print"/>
          <a:stretch>
            <a:fillRect/>
          </a:stretch>
        </p:blipFill>
        <p:spPr>
          <a:xfrm>
            <a:off x="381000" y="0"/>
            <a:ext cx="4019733"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Background working document.png"/>
          <p:cNvPicPr>
            <a:picLocks noChangeAspect="1"/>
          </p:cNvPicPr>
          <p:nvPr/>
        </p:nvPicPr>
        <p:blipFill>
          <a:blip r:embed="rId3" cstate="print"/>
          <a:stretch>
            <a:fillRect/>
          </a:stretch>
        </p:blipFill>
        <p:spPr>
          <a:xfrm>
            <a:off x="1142" y="857"/>
            <a:ext cx="9142858" cy="6857143"/>
          </a:xfrm>
          <a:prstGeom prst="rect">
            <a:avLst/>
          </a:prstGeom>
          <a:noFill/>
          <a:ln>
            <a:noFill/>
          </a:ln>
        </p:spPr>
      </p:pic>
      <p:sp>
        <p:nvSpPr>
          <p:cNvPr id="22529" name="Rectangle 1"/>
          <p:cNvSpPr>
            <a:spLocks noChangeArrowheads="1"/>
          </p:cNvSpPr>
          <p:nvPr/>
        </p:nvSpPr>
        <p:spPr bwMode="auto">
          <a:xfrm>
            <a:off x="0" y="323195"/>
            <a:ext cx="9144000" cy="66479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tab pos="685800" algn="l"/>
              </a:tabLst>
            </a:pPr>
            <a:r>
              <a:rPr kumimoji="0" lang="en-US" sz="2000" b="1" i="0" strike="noStrike" cap="none" normalizeH="0" baseline="0" dirty="0" smtClean="0">
                <a:ln>
                  <a:noFill/>
                </a:ln>
                <a:solidFill>
                  <a:schemeClr val="bg1"/>
                </a:solidFill>
                <a:effectLst/>
                <a:latin typeface="Georgia" pitchFamily="18" charset="0"/>
                <a:ea typeface="Times New Roman" pitchFamily="18" charset="0"/>
                <a:cs typeface="Arial" pitchFamily="34" charset="0"/>
              </a:rPr>
              <a:t>THE INQUIRY METHOD</a:t>
            </a:r>
            <a:endParaRPr kumimoji="0" lang="en-US" sz="2000" b="0" i="0" strike="noStrike" cap="none" normalizeH="0" baseline="0" dirty="0" smtClean="0">
              <a:ln>
                <a:noFill/>
              </a:ln>
              <a:solidFill>
                <a:schemeClr val="bg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685800" algn="l"/>
              </a:tabLst>
            </a:pPr>
            <a:endPar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685800" algn="l"/>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The Inquiry Method is a process based on the belief that one is able to learn more when you think for yourself rather than being told facts. The Inquiry Method places emphasis on active learning and encourages personal responses, reasoning and exploration. There is no wrong answer! The Inquiry Method invites all to participate and makes visitors feel comfortable in the museum environment.</a:t>
            </a:r>
          </a:p>
          <a:p>
            <a:pPr marL="0" marR="0" lvl="0" indent="0" algn="l" defTabSz="914400" rtl="0" eaLnBrk="0" fontAlgn="base" latinLnBrk="0" hangingPunct="0">
              <a:lnSpc>
                <a:spcPct val="150000"/>
              </a:lnSpc>
              <a:spcBef>
                <a:spcPct val="0"/>
              </a:spcBef>
              <a:spcAft>
                <a:spcPct val="0"/>
              </a:spcAft>
              <a:buClrTx/>
              <a:buSzTx/>
              <a:buFontTx/>
              <a:buNone/>
              <a:tabLst>
                <a:tab pos="685800" algn="l"/>
              </a:tabLst>
            </a:pP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685800" algn="l"/>
              </a:tabLst>
            </a:pPr>
            <a:r>
              <a:rPr kumimoji="0" lang="en-US"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Why do we utilize this method?</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685800" algn="l"/>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Focuses visitors' attention on objects</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685800" algn="l"/>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Slows the pace, magnifies what is seen and amplifies what is felt</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685800" algn="l"/>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Helps transition from visitor to learner</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685800" algn="l"/>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Helps viewers discover concepts for themselves</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685800" algn="l"/>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Actively involves viewer in creative and critical thinking</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685800" algn="l"/>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Makes participants self-aware of questions to ask when looking at art</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uguereau. William.JPG"/>
          <p:cNvPicPr>
            <a:picLocks noChangeAspect="1"/>
          </p:cNvPicPr>
          <p:nvPr/>
        </p:nvPicPr>
        <p:blipFill>
          <a:blip r:embed="rId3" cstate="print"/>
          <a:stretch>
            <a:fillRect/>
          </a:stretch>
        </p:blipFill>
        <p:spPr>
          <a:xfrm>
            <a:off x="990600" y="0"/>
            <a:ext cx="4019733"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8-1.jpg"/>
          <p:cNvPicPr>
            <a:picLocks noChangeAspect="1"/>
          </p:cNvPicPr>
          <p:nvPr/>
        </p:nvPicPr>
        <p:blipFill>
          <a:blip r:embed="rId3" cstate="print"/>
          <a:stretch>
            <a:fillRect/>
          </a:stretch>
        </p:blipFill>
        <p:spPr>
          <a:xfrm>
            <a:off x="786384" y="384048"/>
            <a:ext cx="7571232" cy="60899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Background working document.png"/>
          <p:cNvPicPr>
            <a:picLocks noChangeAspect="1"/>
          </p:cNvPicPr>
          <p:nvPr/>
        </p:nvPicPr>
        <p:blipFill>
          <a:blip r:embed="rId2" cstate="print"/>
          <a:stretch>
            <a:fillRect/>
          </a:stretch>
        </p:blipFill>
        <p:spPr>
          <a:xfrm>
            <a:off x="0" y="857"/>
            <a:ext cx="9142858" cy="6857143"/>
          </a:xfrm>
          <a:prstGeom prst="rect">
            <a:avLst/>
          </a:prstGeom>
          <a:noFill/>
          <a:ln>
            <a:noFill/>
          </a:ln>
        </p:spPr>
      </p:pic>
      <p:sp>
        <p:nvSpPr>
          <p:cNvPr id="2" name="Rectangle 1"/>
          <p:cNvSpPr>
            <a:spLocks noChangeArrowheads="1"/>
          </p:cNvSpPr>
          <p:nvPr/>
        </p:nvSpPr>
        <p:spPr bwMode="auto">
          <a:xfrm>
            <a:off x="381000" y="1295400"/>
            <a:ext cx="7498998" cy="50278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Observation Questions</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How would you describe this object to someone who has never seen it?</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What is going on in this work of art?</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How would you describe the colors, lines, shapes, textures of this work?</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Is there anything about this object which is surprising or new to you?</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How do you think this object was made?</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Comparison Questions</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How are these two objects alike?  </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How are they different?</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Have you ever been to a place like this?</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Does this work remind you of a place or event?</a:t>
            </a:r>
            <a:endParaRPr kumimoji="0" lang="en-US" b="0" i="0" u="none" strike="noStrike" cap="none" normalizeH="0" baseline="0" dirty="0" smtClean="0">
              <a:ln>
                <a:noFill/>
              </a:ln>
              <a:solidFill>
                <a:schemeClr val="tx1"/>
              </a:solidFill>
              <a:effectLst/>
              <a:latin typeface="Georgia" pitchFamily="18" charset="0"/>
              <a:cs typeface="Arial" pitchFamily="34" charset="0"/>
            </a:endParaRPr>
          </a:p>
        </p:txBody>
      </p:sp>
      <p:sp>
        <p:nvSpPr>
          <p:cNvPr id="4" name="TextBox 3"/>
          <p:cNvSpPr txBox="1"/>
          <p:nvPr/>
        </p:nvSpPr>
        <p:spPr>
          <a:xfrm>
            <a:off x="381000" y="457200"/>
            <a:ext cx="3657600" cy="461665"/>
          </a:xfrm>
          <a:prstGeom prst="rect">
            <a:avLst/>
          </a:prstGeom>
          <a:noFill/>
        </p:spPr>
        <p:txBody>
          <a:bodyPr wrap="square" rtlCol="0">
            <a:spAutoFit/>
          </a:bodyPr>
          <a:lstStyle/>
          <a:p>
            <a:r>
              <a:rPr lang="en-US" sz="2400" b="1" dirty="0" smtClean="0">
                <a:solidFill>
                  <a:schemeClr val="bg1"/>
                </a:solidFill>
                <a:latin typeface="Georgia" pitchFamily="18" charset="0"/>
              </a:rPr>
              <a:t>Questioning</a:t>
            </a:r>
            <a:endParaRPr lang="en-US" sz="2400" b="1" dirty="0">
              <a:solidFill>
                <a:schemeClr val="bg1"/>
              </a:solidFill>
              <a:latin typeface="Georgia"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tionBackground working document.png"/>
          <p:cNvPicPr>
            <a:picLocks noChangeAspect="1"/>
          </p:cNvPicPr>
          <p:nvPr/>
        </p:nvPicPr>
        <p:blipFill>
          <a:blip r:embed="rId3" cstate="print"/>
          <a:stretch>
            <a:fillRect/>
          </a:stretch>
        </p:blipFill>
        <p:spPr>
          <a:xfrm>
            <a:off x="0" y="857"/>
            <a:ext cx="9142858" cy="6857143"/>
          </a:xfrm>
          <a:prstGeom prst="rect">
            <a:avLst/>
          </a:prstGeom>
          <a:noFill/>
          <a:ln>
            <a:noFill/>
          </a:ln>
        </p:spPr>
      </p:pic>
      <p:sp>
        <p:nvSpPr>
          <p:cNvPr id="3" name="TextBox 2"/>
          <p:cNvSpPr txBox="1"/>
          <p:nvPr/>
        </p:nvSpPr>
        <p:spPr>
          <a:xfrm>
            <a:off x="533400" y="1219200"/>
            <a:ext cx="6553200" cy="3831818"/>
          </a:xfrm>
          <a:prstGeom prst="rect">
            <a:avLst/>
          </a:prstGeom>
          <a:noFill/>
        </p:spPr>
        <p:txBody>
          <a:bodyPr wrap="square" rtlCol="0">
            <a:spAutoFit/>
          </a:bodyPr>
          <a:lstStyle/>
          <a:p>
            <a:pPr hangingPunct="0">
              <a:lnSpc>
                <a:spcPct val="150000"/>
              </a:lnSpc>
            </a:pPr>
            <a:r>
              <a:rPr lang="en-US" b="1" i="1" dirty="0">
                <a:latin typeface="Georgia" pitchFamily="18" charset="0"/>
              </a:rPr>
              <a:t>Theme</a:t>
            </a:r>
            <a:endParaRPr lang="en-US" dirty="0">
              <a:latin typeface="Georgia" pitchFamily="18" charset="0"/>
            </a:endParaRPr>
          </a:p>
          <a:p>
            <a:pPr lvl="0" hangingPunct="0">
              <a:lnSpc>
                <a:spcPct val="150000"/>
              </a:lnSpc>
            </a:pPr>
            <a:r>
              <a:rPr lang="en-US" dirty="0">
                <a:latin typeface="Georgia" pitchFamily="18" charset="0"/>
              </a:rPr>
              <a:t>Explain what your tour topic will be </a:t>
            </a:r>
          </a:p>
          <a:p>
            <a:pPr lvl="0" hangingPunct="0">
              <a:lnSpc>
                <a:spcPct val="150000"/>
              </a:lnSpc>
            </a:pPr>
            <a:r>
              <a:rPr lang="en-US" dirty="0">
                <a:latin typeface="Georgia" pitchFamily="18" charset="0"/>
              </a:rPr>
              <a:t>Give a preview of the tour</a:t>
            </a:r>
          </a:p>
          <a:p>
            <a:pPr lvl="0" hangingPunct="0">
              <a:lnSpc>
                <a:spcPct val="150000"/>
              </a:lnSpc>
            </a:pPr>
            <a:r>
              <a:rPr lang="en-US" dirty="0">
                <a:latin typeface="Georgia" pitchFamily="18" charset="0"/>
              </a:rPr>
              <a:t>Have a unifying concept</a:t>
            </a:r>
          </a:p>
          <a:p>
            <a:pPr hangingPunct="0">
              <a:lnSpc>
                <a:spcPct val="150000"/>
              </a:lnSpc>
            </a:pPr>
            <a:r>
              <a:rPr lang="en-US" dirty="0">
                <a:latin typeface="Georgia" pitchFamily="18" charset="0"/>
              </a:rPr>
              <a:t> </a:t>
            </a:r>
          </a:p>
          <a:p>
            <a:pPr hangingPunct="0">
              <a:lnSpc>
                <a:spcPct val="150000"/>
              </a:lnSpc>
            </a:pPr>
            <a:r>
              <a:rPr lang="en-US" b="1" i="1" dirty="0">
                <a:latin typeface="Georgia" pitchFamily="18" charset="0"/>
              </a:rPr>
              <a:t>Object Choice</a:t>
            </a:r>
            <a:endParaRPr lang="en-US" dirty="0">
              <a:latin typeface="Georgia" pitchFamily="18" charset="0"/>
            </a:endParaRPr>
          </a:p>
          <a:p>
            <a:pPr lvl="0" hangingPunct="0">
              <a:lnSpc>
                <a:spcPct val="150000"/>
              </a:lnSpc>
            </a:pPr>
            <a:r>
              <a:rPr lang="en-US" dirty="0">
                <a:latin typeface="Georgia" pitchFamily="18" charset="0"/>
              </a:rPr>
              <a:t>Present content to support the theme</a:t>
            </a:r>
          </a:p>
          <a:p>
            <a:pPr lvl="0" hangingPunct="0">
              <a:lnSpc>
                <a:spcPct val="150000"/>
              </a:lnSpc>
            </a:pPr>
            <a:r>
              <a:rPr lang="en-US" dirty="0">
                <a:latin typeface="Georgia" pitchFamily="18" charset="0"/>
              </a:rPr>
              <a:t>Support your ideas with thoughtfully selected objects</a:t>
            </a:r>
          </a:p>
          <a:p>
            <a:pPr>
              <a:lnSpc>
                <a:spcPct val="150000"/>
              </a:lnSpc>
            </a:pPr>
            <a:r>
              <a:rPr lang="en-US" dirty="0">
                <a:latin typeface="Georgia" pitchFamily="18" charset="0"/>
              </a:rPr>
              <a:t>Plan a logical progression through the galleries</a:t>
            </a:r>
          </a:p>
        </p:txBody>
      </p:sp>
      <p:sp>
        <p:nvSpPr>
          <p:cNvPr id="5" name="TextBox 4"/>
          <p:cNvSpPr txBox="1"/>
          <p:nvPr/>
        </p:nvSpPr>
        <p:spPr>
          <a:xfrm>
            <a:off x="381000" y="457200"/>
            <a:ext cx="3657600" cy="461665"/>
          </a:xfrm>
          <a:prstGeom prst="rect">
            <a:avLst/>
          </a:prstGeom>
          <a:noFill/>
        </p:spPr>
        <p:txBody>
          <a:bodyPr wrap="square" rtlCol="0">
            <a:spAutoFit/>
          </a:bodyPr>
          <a:lstStyle/>
          <a:p>
            <a:r>
              <a:rPr lang="en-US" sz="2400" b="1" dirty="0" smtClean="0">
                <a:solidFill>
                  <a:schemeClr val="bg1"/>
                </a:solidFill>
                <a:latin typeface="Georgia" pitchFamily="18" charset="0"/>
              </a:rPr>
              <a:t>Planning  a Tour</a:t>
            </a:r>
            <a:endParaRPr lang="en-US" sz="2400" b="1" dirty="0">
              <a:solidFill>
                <a:schemeClr val="bg1"/>
              </a:solidFill>
              <a:latin typeface="Georgia" pitchFamily="18" charset="0"/>
            </a:endParaRPr>
          </a:p>
        </p:txBody>
      </p:sp>
      <p:pic>
        <p:nvPicPr>
          <p:cNvPr id="6" name="Content Placeholder 5" descr="Shark Masquerade Headdress.jpg"/>
          <p:cNvPicPr>
            <a:picLocks noChangeAspect="1"/>
          </p:cNvPicPr>
          <p:nvPr/>
        </p:nvPicPr>
        <p:blipFill>
          <a:blip r:embed="rId4" cstate="print"/>
          <a:stretch>
            <a:fillRect/>
          </a:stretch>
        </p:blipFill>
        <p:spPr>
          <a:xfrm>
            <a:off x="4876800" y="4953000"/>
            <a:ext cx="3911600" cy="15585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Background working document.png"/>
          <p:cNvPicPr>
            <a:picLocks noChangeAspect="1"/>
          </p:cNvPicPr>
          <p:nvPr/>
        </p:nvPicPr>
        <p:blipFill>
          <a:blip r:embed="rId3" cstate="print"/>
          <a:stretch>
            <a:fillRect/>
          </a:stretch>
        </p:blipFill>
        <p:spPr>
          <a:xfrm>
            <a:off x="0" y="857"/>
            <a:ext cx="9142858" cy="6857143"/>
          </a:xfrm>
          <a:prstGeom prst="rect">
            <a:avLst/>
          </a:prstGeom>
          <a:noFill/>
          <a:ln>
            <a:noFill/>
          </a:ln>
        </p:spPr>
      </p:pic>
      <p:sp>
        <p:nvSpPr>
          <p:cNvPr id="2" name="TextBox 1"/>
          <p:cNvSpPr txBox="1"/>
          <p:nvPr/>
        </p:nvSpPr>
        <p:spPr>
          <a:xfrm>
            <a:off x="304800" y="1371600"/>
            <a:ext cx="7315200" cy="2534861"/>
          </a:xfrm>
          <a:prstGeom prst="rect">
            <a:avLst/>
          </a:prstGeom>
          <a:noFill/>
        </p:spPr>
        <p:txBody>
          <a:bodyPr wrap="square" rtlCol="0">
            <a:spAutoFit/>
          </a:bodyPr>
          <a:lstStyle/>
          <a:p>
            <a:pPr hangingPunct="0">
              <a:lnSpc>
                <a:spcPct val="150000"/>
              </a:lnSpc>
            </a:pPr>
            <a:r>
              <a:rPr lang="en-US" b="1" i="1" dirty="0" smtClean="0">
                <a:latin typeface="Georgia" pitchFamily="18" charset="0"/>
              </a:rPr>
              <a:t>Transitions (segues)</a:t>
            </a:r>
            <a:endParaRPr lang="en-US" dirty="0">
              <a:latin typeface="Georgia" pitchFamily="18" charset="0"/>
            </a:endParaRPr>
          </a:p>
          <a:p>
            <a:pPr lvl="0" hangingPunct="0">
              <a:lnSpc>
                <a:spcPct val="150000"/>
              </a:lnSpc>
            </a:pPr>
            <a:r>
              <a:rPr lang="en-US" dirty="0">
                <a:latin typeface="Georgia" pitchFamily="18" charset="0"/>
              </a:rPr>
              <a:t>Give unity and coherence to ideas</a:t>
            </a:r>
          </a:p>
          <a:p>
            <a:pPr lvl="0" hangingPunct="0">
              <a:lnSpc>
                <a:spcPct val="150000"/>
              </a:lnSpc>
            </a:pPr>
            <a:r>
              <a:rPr lang="en-US" dirty="0">
                <a:latin typeface="Georgia" pitchFamily="18" charset="0"/>
              </a:rPr>
              <a:t>Make it easy for group to follow from one idea to another</a:t>
            </a:r>
          </a:p>
          <a:p>
            <a:pPr lvl="0" hangingPunct="0">
              <a:lnSpc>
                <a:spcPct val="150000"/>
              </a:lnSpc>
            </a:pPr>
            <a:r>
              <a:rPr lang="en-US" dirty="0">
                <a:latin typeface="Georgia" pitchFamily="18" charset="0"/>
              </a:rPr>
              <a:t>Preview and summarize</a:t>
            </a:r>
          </a:p>
          <a:p>
            <a:pPr lvl="0" hangingPunct="0">
              <a:lnSpc>
                <a:spcPct val="150000"/>
              </a:lnSpc>
            </a:pPr>
            <a:r>
              <a:rPr lang="en-US" dirty="0">
                <a:latin typeface="Georgia" pitchFamily="18" charset="0"/>
              </a:rPr>
              <a:t>Ideas for transitions-comparison, questions, look </a:t>
            </a:r>
            <a:r>
              <a:rPr lang="en-US" dirty="0" err="1">
                <a:latin typeface="Georgia" pitchFamily="18" charset="0"/>
              </a:rPr>
              <a:t>fors</a:t>
            </a:r>
            <a:endParaRPr lang="en-US" dirty="0">
              <a:latin typeface="Georgia" pitchFamily="18" charset="0"/>
            </a:endParaRPr>
          </a:p>
          <a:p>
            <a:pPr hangingPunct="0">
              <a:lnSpc>
                <a:spcPct val="150000"/>
              </a:lnSpc>
            </a:pPr>
            <a:endParaRPr lang="en-US" dirty="0">
              <a:latin typeface="Georgia" pitchFamily="18" charset="0"/>
            </a:endParaRPr>
          </a:p>
        </p:txBody>
      </p:sp>
      <p:pic>
        <p:nvPicPr>
          <p:cNvPr id="6" name="Picture 5" descr="65-1.jpg"/>
          <p:cNvPicPr>
            <a:picLocks noChangeAspect="1"/>
          </p:cNvPicPr>
          <p:nvPr/>
        </p:nvPicPr>
        <p:blipFill>
          <a:blip r:embed="rId4" cstate="print"/>
          <a:stretch>
            <a:fillRect/>
          </a:stretch>
        </p:blipFill>
        <p:spPr>
          <a:xfrm>
            <a:off x="4800600" y="3810000"/>
            <a:ext cx="3585784" cy="2590800"/>
          </a:xfrm>
          <a:prstGeom prst="rect">
            <a:avLst/>
          </a:prstGeom>
        </p:spPr>
      </p:pic>
      <p:pic>
        <p:nvPicPr>
          <p:cNvPr id="7" name="Picture 6" descr="2008-1.jpg"/>
          <p:cNvPicPr>
            <a:picLocks noChangeAspect="1"/>
          </p:cNvPicPr>
          <p:nvPr/>
        </p:nvPicPr>
        <p:blipFill>
          <a:blip r:embed="rId5" cstate="print"/>
          <a:stretch>
            <a:fillRect/>
          </a:stretch>
        </p:blipFill>
        <p:spPr>
          <a:xfrm>
            <a:off x="609600" y="3886200"/>
            <a:ext cx="2652583" cy="2133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880</Words>
  <Application>Microsoft Office PowerPoint</Application>
  <PresentationFormat>On-screen Show (4:3)</PresentationFormat>
  <Paragraphs>131</Paragraphs>
  <Slides>21</Slides>
  <Notes>11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Agenda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 Development Workshop</dc:title>
  <dc:creator>tkennan</dc:creator>
  <cp:lastModifiedBy>tkennan</cp:lastModifiedBy>
  <cp:revision>17</cp:revision>
  <dcterms:created xsi:type="dcterms:W3CDTF">2017-01-06T20:38:10Z</dcterms:created>
  <dcterms:modified xsi:type="dcterms:W3CDTF">2017-01-06T23:58:06Z</dcterms:modified>
</cp:coreProperties>
</file>